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49" r:id="rId2"/>
    <p:sldMasterId id="2147483689" r:id="rId3"/>
  </p:sldMasterIdLst>
  <p:notesMasterIdLst>
    <p:notesMasterId r:id="rId85"/>
  </p:notesMasterIdLst>
  <p:handoutMasterIdLst>
    <p:handoutMasterId r:id="rId86"/>
  </p:handoutMasterIdLst>
  <p:sldIdLst>
    <p:sldId id="457" r:id="rId4"/>
    <p:sldId id="257" r:id="rId5"/>
    <p:sldId id="490" r:id="rId6"/>
    <p:sldId id="473" r:id="rId7"/>
    <p:sldId id="476" r:id="rId8"/>
    <p:sldId id="477" r:id="rId9"/>
    <p:sldId id="475" r:id="rId10"/>
    <p:sldId id="474" r:id="rId11"/>
    <p:sldId id="509" r:id="rId12"/>
    <p:sldId id="478" r:id="rId13"/>
    <p:sldId id="270" r:id="rId14"/>
    <p:sldId id="259" r:id="rId15"/>
    <p:sldId id="409" r:id="rId16"/>
    <p:sldId id="438" r:id="rId17"/>
    <p:sldId id="271" r:id="rId18"/>
    <p:sldId id="272" r:id="rId19"/>
    <p:sldId id="258" r:id="rId20"/>
    <p:sldId id="266" r:id="rId21"/>
    <p:sldId id="482" r:id="rId22"/>
    <p:sldId id="491" r:id="rId23"/>
    <p:sldId id="274" r:id="rId24"/>
    <p:sldId id="275" r:id="rId25"/>
    <p:sldId id="276" r:id="rId26"/>
    <p:sldId id="277" r:id="rId27"/>
    <p:sldId id="280" r:id="rId28"/>
    <p:sldId id="479" r:id="rId29"/>
    <p:sldId id="515" r:id="rId30"/>
    <p:sldId id="493" r:id="rId31"/>
    <p:sldId id="267" r:id="rId32"/>
    <p:sldId id="281" r:id="rId33"/>
    <p:sldId id="291" r:id="rId34"/>
    <p:sldId id="283" r:id="rId35"/>
    <p:sldId id="292" r:id="rId36"/>
    <p:sldId id="284" r:id="rId37"/>
    <p:sldId id="268" r:id="rId38"/>
    <p:sldId id="285" r:id="rId39"/>
    <p:sldId id="287" r:id="rId40"/>
    <p:sldId id="295" r:id="rId41"/>
    <p:sldId id="435" r:id="rId42"/>
    <p:sldId id="517" r:id="rId43"/>
    <p:sldId id="288" r:id="rId44"/>
    <p:sldId id="302" r:id="rId45"/>
    <p:sldId id="289" r:id="rId46"/>
    <p:sldId id="480" r:id="rId47"/>
    <p:sldId id="290" r:id="rId48"/>
    <p:sldId id="510" r:id="rId49"/>
    <p:sldId id="511" r:id="rId50"/>
    <p:sldId id="487" r:id="rId51"/>
    <p:sldId id="488" r:id="rId52"/>
    <p:sldId id="304" r:id="rId53"/>
    <p:sldId id="494" r:id="rId54"/>
    <p:sldId id="437" r:id="rId55"/>
    <p:sldId id="516" r:id="rId56"/>
    <p:sldId id="391" r:id="rId57"/>
    <p:sldId id="392" r:id="rId58"/>
    <p:sldId id="393" r:id="rId59"/>
    <p:sldId id="508" r:id="rId60"/>
    <p:sldId id="513" r:id="rId61"/>
    <p:sldId id="512" r:id="rId62"/>
    <p:sldId id="514" r:id="rId63"/>
    <p:sldId id="495" r:id="rId64"/>
    <p:sldId id="483" r:id="rId65"/>
    <p:sldId id="497" r:id="rId66"/>
    <p:sldId id="505" r:id="rId67"/>
    <p:sldId id="499" r:id="rId68"/>
    <p:sldId id="500" r:id="rId69"/>
    <p:sldId id="502" r:id="rId70"/>
    <p:sldId id="501" r:id="rId71"/>
    <p:sldId id="503" r:id="rId72"/>
    <p:sldId id="504" r:id="rId73"/>
    <p:sldId id="496" r:id="rId74"/>
    <p:sldId id="506" r:id="rId75"/>
    <p:sldId id="507" r:id="rId76"/>
    <p:sldId id="309" r:id="rId77"/>
    <p:sldId id="311" r:id="rId78"/>
    <p:sldId id="458" r:id="rId79"/>
    <p:sldId id="460" r:id="rId80"/>
    <p:sldId id="484" r:id="rId81"/>
    <p:sldId id="518" r:id="rId82"/>
    <p:sldId id="301" r:id="rId83"/>
    <p:sldId id="489" r:id="rId84"/>
  </p:sldIdLst>
  <p:sldSz cx="9144000" cy="6858000" type="screen4x3"/>
  <p:notesSz cx="7010400" cy="9296400"/>
  <p:custDataLst>
    <p:tags r:id="rId87"/>
  </p:custDataLst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4527CC"/>
    <a:srgbClr val="3E15CC"/>
    <a:srgbClr val="0000CC"/>
    <a:srgbClr val="0000FF"/>
    <a:srgbClr val="FFDE75"/>
    <a:srgbClr val="FF3300"/>
    <a:srgbClr val="FACA44"/>
    <a:srgbClr val="FF9900"/>
    <a:srgbClr val="CC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09" autoAdjust="0"/>
    <p:restoredTop sz="79986" autoAdjust="0"/>
  </p:normalViewPr>
  <p:slideViewPr>
    <p:cSldViewPr>
      <p:cViewPr>
        <p:scale>
          <a:sx n="110" d="100"/>
          <a:sy n="110" d="100"/>
        </p:scale>
        <p:origin x="200" y="1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422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viewProps" Target="view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theme" Target="theme/theme1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tags" Target="tags/tag1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7F3B59-E180-4B8B-B18A-73456B64276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D234695-08D5-4772-AC87-5D5E00069045}">
      <dgm:prSet/>
      <dgm:spPr/>
      <dgm:t>
        <a:bodyPr/>
        <a:lstStyle/>
        <a:p>
          <a:r>
            <a:rPr lang="en-GB" dirty="0"/>
            <a:t>What are statistics and why should we use them?</a:t>
          </a:r>
          <a:endParaRPr lang="en-US" dirty="0"/>
        </a:p>
      </dgm:t>
    </dgm:pt>
    <dgm:pt modelId="{C8B43CA6-22BB-458B-A47C-D408F965B2C4}" type="parTrans" cxnId="{7AC87243-5429-44C8-B4C0-36E995CF2799}">
      <dgm:prSet/>
      <dgm:spPr/>
      <dgm:t>
        <a:bodyPr/>
        <a:lstStyle/>
        <a:p>
          <a:endParaRPr lang="en-US"/>
        </a:p>
      </dgm:t>
    </dgm:pt>
    <dgm:pt modelId="{0182502F-D906-4A54-9273-FDDF611EDE11}" type="sibTrans" cxnId="{7AC87243-5429-44C8-B4C0-36E995CF2799}">
      <dgm:prSet/>
      <dgm:spPr/>
      <dgm:t>
        <a:bodyPr/>
        <a:lstStyle/>
        <a:p>
          <a:endParaRPr lang="en-US"/>
        </a:p>
      </dgm:t>
    </dgm:pt>
    <dgm:pt modelId="{9C0C7766-807B-4500-9E37-73EE488F339C}">
      <dgm:prSet/>
      <dgm:spPr/>
      <dgm:t>
        <a:bodyPr/>
        <a:lstStyle/>
        <a:p>
          <a:r>
            <a:rPr lang="en-GB"/>
            <a:t>Can you name some common statistics we all encounter?</a:t>
          </a:r>
          <a:endParaRPr lang="en-US"/>
        </a:p>
      </dgm:t>
    </dgm:pt>
    <dgm:pt modelId="{B25AAF83-624E-4CF3-A487-1DCF4871FFAC}" type="parTrans" cxnId="{F4DC0AA9-A74E-46A7-AB8E-80FCA2F77EA9}">
      <dgm:prSet/>
      <dgm:spPr/>
      <dgm:t>
        <a:bodyPr/>
        <a:lstStyle/>
        <a:p>
          <a:endParaRPr lang="en-US"/>
        </a:p>
      </dgm:t>
    </dgm:pt>
    <dgm:pt modelId="{DAEA595C-2656-4521-BD04-DEEEE22B1594}" type="sibTrans" cxnId="{F4DC0AA9-A74E-46A7-AB8E-80FCA2F77EA9}">
      <dgm:prSet/>
      <dgm:spPr/>
      <dgm:t>
        <a:bodyPr/>
        <a:lstStyle/>
        <a:p>
          <a:endParaRPr lang="en-US"/>
        </a:p>
      </dgm:t>
    </dgm:pt>
    <dgm:pt modelId="{E2F97043-CEEE-4227-9EDF-F66F6FB6857A}" type="pres">
      <dgm:prSet presAssocID="{7A7F3B59-E180-4B8B-B18A-73456B64276C}" presName="root" presStyleCnt="0">
        <dgm:presLayoutVars>
          <dgm:dir/>
          <dgm:resizeHandles val="exact"/>
        </dgm:presLayoutVars>
      </dgm:prSet>
      <dgm:spPr/>
    </dgm:pt>
    <dgm:pt modelId="{F3538563-7E0B-43A9-87E8-EAFF56F86BEE}" type="pres">
      <dgm:prSet presAssocID="{FD234695-08D5-4772-AC87-5D5E00069045}" presName="compNode" presStyleCnt="0"/>
      <dgm:spPr/>
    </dgm:pt>
    <dgm:pt modelId="{D1A5206B-0189-4F86-8312-ECE53FCD6C9F}" type="pres">
      <dgm:prSet presAssocID="{FD234695-08D5-4772-AC87-5D5E00069045}" presName="bgRect" presStyleLbl="bgShp" presStyleIdx="0" presStyleCnt="2"/>
      <dgm:spPr/>
    </dgm:pt>
    <dgm:pt modelId="{5E5015B5-22E1-4B38-8310-763B6A6EF330}" type="pres">
      <dgm:prSet presAssocID="{FD234695-08D5-4772-AC87-5D5E0006904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3FF6BCED-0D47-4EFB-B1F0-32C8C22083AB}" type="pres">
      <dgm:prSet presAssocID="{FD234695-08D5-4772-AC87-5D5E00069045}" presName="spaceRect" presStyleCnt="0"/>
      <dgm:spPr/>
    </dgm:pt>
    <dgm:pt modelId="{457BF4A9-B8A0-40BF-B146-607FB234048D}" type="pres">
      <dgm:prSet presAssocID="{FD234695-08D5-4772-AC87-5D5E00069045}" presName="parTx" presStyleLbl="revTx" presStyleIdx="0" presStyleCnt="2">
        <dgm:presLayoutVars>
          <dgm:chMax val="0"/>
          <dgm:chPref val="0"/>
        </dgm:presLayoutVars>
      </dgm:prSet>
      <dgm:spPr/>
    </dgm:pt>
    <dgm:pt modelId="{5993A50A-F903-470F-B937-97217171124E}" type="pres">
      <dgm:prSet presAssocID="{0182502F-D906-4A54-9273-FDDF611EDE11}" presName="sibTrans" presStyleCnt="0"/>
      <dgm:spPr/>
    </dgm:pt>
    <dgm:pt modelId="{6C67BFBC-DD93-45F4-8EBC-E0972FF0F072}" type="pres">
      <dgm:prSet presAssocID="{9C0C7766-807B-4500-9E37-73EE488F339C}" presName="compNode" presStyleCnt="0"/>
      <dgm:spPr/>
    </dgm:pt>
    <dgm:pt modelId="{2FE0FF21-A214-4294-8D30-A6295D0C7C3D}" type="pres">
      <dgm:prSet presAssocID="{9C0C7766-807B-4500-9E37-73EE488F339C}" presName="bgRect" presStyleLbl="bgShp" presStyleIdx="1" presStyleCnt="2"/>
      <dgm:spPr/>
    </dgm:pt>
    <dgm:pt modelId="{7B7F3A98-3645-4660-9948-7396A9FF10D8}" type="pres">
      <dgm:prSet presAssocID="{9C0C7766-807B-4500-9E37-73EE488F339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BE1F62B-E588-4406-8534-7AC0F791E02D}" type="pres">
      <dgm:prSet presAssocID="{9C0C7766-807B-4500-9E37-73EE488F339C}" presName="spaceRect" presStyleCnt="0"/>
      <dgm:spPr/>
    </dgm:pt>
    <dgm:pt modelId="{7AC43102-F72D-447D-AFCE-7C1C6D12CADE}" type="pres">
      <dgm:prSet presAssocID="{9C0C7766-807B-4500-9E37-73EE488F339C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A18A920-2319-4040-8D64-EC5375D27DAF}" type="presOf" srcId="{9C0C7766-807B-4500-9E37-73EE488F339C}" destId="{7AC43102-F72D-447D-AFCE-7C1C6D12CADE}" srcOrd="0" destOrd="0" presId="urn:microsoft.com/office/officeart/2018/2/layout/IconVerticalSolidList"/>
    <dgm:cxn modelId="{9DA53827-F422-44AA-94C1-E624689846E1}" type="presOf" srcId="{FD234695-08D5-4772-AC87-5D5E00069045}" destId="{457BF4A9-B8A0-40BF-B146-607FB234048D}" srcOrd="0" destOrd="0" presId="urn:microsoft.com/office/officeart/2018/2/layout/IconVerticalSolidList"/>
    <dgm:cxn modelId="{7AC87243-5429-44C8-B4C0-36E995CF2799}" srcId="{7A7F3B59-E180-4B8B-B18A-73456B64276C}" destId="{FD234695-08D5-4772-AC87-5D5E00069045}" srcOrd="0" destOrd="0" parTransId="{C8B43CA6-22BB-458B-A47C-D408F965B2C4}" sibTransId="{0182502F-D906-4A54-9273-FDDF611EDE11}"/>
    <dgm:cxn modelId="{E9C4C467-DE9D-4141-8BC8-93BE7453E21A}" type="presOf" srcId="{7A7F3B59-E180-4B8B-B18A-73456B64276C}" destId="{E2F97043-CEEE-4227-9EDF-F66F6FB6857A}" srcOrd="0" destOrd="0" presId="urn:microsoft.com/office/officeart/2018/2/layout/IconVerticalSolidList"/>
    <dgm:cxn modelId="{F4DC0AA9-A74E-46A7-AB8E-80FCA2F77EA9}" srcId="{7A7F3B59-E180-4B8B-B18A-73456B64276C}" destId="{9C0C7766-807B-4500-9E37-73EE488F339C}" srcOrd="1" destOrd="0" parTransId="{B25AAF83-624E-4CF3-A487-1DCF4871FFAC}" sibTransId="{DAEA595C-2656-4521-BD04-DEEEE22B1594}"/>
    <dgm:cxn modelId="{CCF09AC8-0A22-4827-A5EE-68D51F4093D2}" type="presParOf" srcId="{E2F97043-CEEE-4227-9EDF-F66F6FB6857A}" destId="{F3538563-7E0B-43A9-87E8-EAFF56F86BEE}" srcOrd="0" destOrd="0" presId="urn:microsoft.com/office/officeart/2018/2/layout/IconVerticalSolidList"/>
    <dgm:cxn modelId="{62557C32-AD54-40F0-8F02-516F79C10BEA}" type="presParOf" srcId="{F3538563-7E0B-43A9-87E8-EAFF56F86BEE}" destId="{D1A5206B-0189-4F86-8312-ECE53FCD6C9F}" srcOrd="0" destOrd="0" presId="urn:microsoft.com/office/officeart/2018/2/layout/IconVerticalSolidList"/>
    <dgm:cxn modelId="{59C4858C-6087-4284-B2AF-191F495FA2B0}" type="presParOf" srcId="{F3538563-7E0B-43A9-87E8-EAFF56F86BEE}" destId="{5E5015B5-22E1-4B38-8310-763B6A6EF330}" srcOrd="1" destOrd="0" presId="urn:microsoft.com/office/officeart/2018/2/layout/IconVerticalSolidList"/>
    <dgm:cxn modelId="{CB0EE224-7419-48FE-95E5-C040AE1FDBDB}" type="presParOf" srcId="{F3538563-7E0B-43A9-87E8-EAFF56F86BEE}" destId="{3FF6BCED-0D47-4EFB-B1F0-32C8C22083AB}" srcOrd="2" destOrd="0" presId="urn:microsoft.com/office/officeart/2018/2/layout/IconVerticalSolidList"/>
    <dgm:cxn modelId="{ED7B1C70-F316-41FA-9DC6-99214E5990D5}" type="presParOf" srcId="{F3538563-7E0B-43A9-87E8-EAFF56F86BEE}" destId="{457BF4A9-B8A0-40BF-B146-607FB234048D}" srcOrd="3" destOrd="0" presId="urn:microsoft.com/office/officeart/2018/2/layout/IconVerticalSolidList"/>
    <dgm:cxn modelId="{601A8B3D-79D3-4D01-8AFF-05303A5CC068}" type="presParOf" srcId="{E2F97043-CEEE-4227-9EDF-F66F6FB6857A}" destId="{5993A50A-F903-470F-B937-97217171124E}" srcOrd="1" destOrd="0" presId="urn:microsoft.com/office/officeart/2018/2/layout/IconVerticalSolidList"/>
    <dgm:cxn modelId="{B725F323-9B30-441D-AFF4-78B4D8B57CEC}" type="presParOf" srcId="{E2F97043-CEEE-4227-9EDF-F66F6FB6857A}" destId="{6C67BFBC-DD93-45F4-8EBC-E0972FF0F072}" srcOrd="2" destOrd="0" presId="urn:microsoft.com/office/officeart/2018/2/layout/IconVerticalSolidList"/>
    <dgm:cxn modelId="{45D798B6-602D-4F7E-9F65-A8E562CC8923}" type="presParOf" srcId="{6C67BFBC-DD93-45F4-8EBC-E0972FF0F072}" destId="{2FE0FF21-A214-4294-8D30-A6295D0C7C3D}" srcOrd="0" destOrd="0" presId="urn:microsoft.com/office/officeart/2018/2/layout/IconVerticalSolidList"/>
    <dgm:cxn modelId="{6E5BDB1A-CD76-4979-87F7-BE7430C2A6DF}" type="presParOf" srcId="{6C67BFBC-DD93-45F4-8EBC-E0972FF0F072}" destId="{7B7F3A98-3645-4660-9948-7396A9FF10D8}" srcOrd="1" destOrd="0" presId="urn:microsoft.com/office/officeart/2018/2/layout/IconVerticalSolidList"/>
    <dgm:cxn modelId="{FA6D741D-BD98-45EE-BFB4-CDE0D28F582D}" type="presParOf" srcId="{6C67BFBC-DD93-45F4-8EBC-E0972FF0F072}" destId="{EBE1F62B-E588-4406-8534-7AC0F791E02D}" srcOrd="2" destOrd="0" presId="urn:microsoft.com/office/officeart/2018/2/layout/IconVerticalSolidList"/>
    <dgm:cxn modelId="{A5B5A54A-BC54-4A1F-8A0E-6F7B1C4F5E6E}" type="presParOf" srcId="{6C67BFBC-DD93-45F4-8EBC-E0972FF0F072}" destId="{7AC43102-F72D-447D-AFCE-7C1C6D12CAD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A5206B-0189-4F86-8312-ECE53FCD6C9F}">
      <dsp:nvSpPr>
        <dsp:cNvPr id="0" name=""/>
        <dsp:cNvSpPr/>
      </dsp:nvSpPr>
      <dsp:spPr>
        <a:xfrm>
          <a:off x="0" y="735468"/>
          <a:ext cx="8229600" cy="135778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5015B5-22E1-4B38-8310-763B6A6EF330}">
      <dsp:nvSpPr>
        <dsp:cNvPr id="0" name=""/>
        <dsp:cNvSpPr/>
      </dsp:nvSpPr>
      <dsp:spPr>
        <a:xfrm>
          <a:off x="410731" y="1040971"/>
          <a:ext cx="746783" cy="7467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7BF4A9-B8A0-40BF-B146-607FB234048D}">
      <dsp:nvSpPr>
        <dsp:cNvPr id="0" name=""/>
        <dsp:cNvSpPr/>
      </dsp:nvSpPr>
      <dsp:spPr>
        <a:xfrm>
          <a:off x="1568246" y="735468"/>
          <a:ext cx="6661353" cy="1357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699" tIns="143699" rIns="143699" bIns="14369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What are statistics and why should we use them?</a:t>
          </a:r>
          <a:endParaRPr lang="en-US" sz="2500" kern="1200" dirty="0"/>
        </a:p>
      </dsp:txBody>
      <dsp:txXfrm>
        <a:off x="1568246" y="735468"/>
        <a:ext cx="6661353" cy="1357788"/>
      </dsp:txXfrm>
    </dsp:sp>
    <dsp:sp modelId="{2FE0FF21-A214-4294-8D30-A6295D0C7C3D}">
      <dsp:nvSpPr>
        <dsp:cNvPr id="0" name=""/>
        <dsp:cNvSpPr/>
      </dsp:nvSpPr>
      <dsp:spPr>
        <a:xfrm>
          <a:off x="0" y="2432705"/>
          <a:ext cx="8229600" cy="135778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7F3A98-3645-4660-9948-7396A9FF10D8}">
      <dsp:nvSpPr>
        <dsp:cNvPr id="0" name=""/>
        <dsp:cNvSpPr/>
      </dsp:nvSpPr>
      <dsp:spPr>
        <a:xfrm>
          <a:off x="410731" y="2738207"/>
          <a:ext cx="746783" cy="7467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C43102-F72D-447D-AFCE-7C1C6D12CADE}">
      <dsp:nvSpPr>
        <dsp:cNvPr id="0" name=""/>
        <dsp:cNvSpPr/>
      </dsp:nvSpPr>
      <dsp:spPr>
        <a:xfrm>
          <a:off x="1568246" y="2432705"/>
          <a:ext cx="6661353" cy="1357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699" tIns="143699" rIns="143699" bIns="14369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Can you name some common statistics we all encounter?</a:t>
          </a:r>
          <a:endParaRPr lang="en-US" sz="2500" kern="1200"/>
        </a:p>
      </dsp:txBody>
      <dsp:txXfrm>
        <a:off x="1568246" y="2432705"/>
        <a:ext cx="6661353" cy="13577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29" tIns="45714" rIns="91429" bIns="45714" rtlCol="0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29" tIns="45714" rIns="91429" bIns="45714" rtlCol="0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79FAA248-3DFC-405C-8673-C77E39DD42C7}" type="datetimeFigureOut">
              <a:rPr lang="en-GB"/>
              <a:pPr>
                <a:defRPr/>
              </a:pPr>
              <a:t>02/11/2020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29" tIns="45714" rIns="91429" bIns="45714" rtlCol="0" anchor="b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29" tIns="45714" rIns="91429" bIns="45714" rtlCol="0" anchor="b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B206B4A1-9AE0-499B-AB01-54E163C830A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51155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298" tIns="48648" rIns="97298" bIns="48648" numCol="1" anchor="t" anchorCtr="0" compatLnSpc="1">
            <a:prstTxWarp prst="textNoShape">
              <a:avLst/>
            </a:prstTxWarp>
          </a:bodyPr>
          <a:lstStyle>
            <a:lvl1pPr defTabSz="973011">
              <a:defRPr sz="13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1925" y="0"/>
            <a:ext cx="303688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298" tIns="48648" rIns="97298" bIns="48648" numCol="1" anchor="t" anchorCtr="0" compatLnSpc="1">
            <a:prstTxWarp prst="textNoShape">
              <a:avLst/>
            </a:prstTxWarp>
          </a:bodyPr>
          <a:lstStyle>
            <a:lvl1pPr algn="r" defTabSz="973011">
              <a:defRPr sz="13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198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4838"/>
            <a:ext cx="5607050" cy="418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298" tIns="48648" rIns="97298" bIns="486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688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298" tIns="48648" rIns="97298" bIns="48648" numCol="1" anchor="b" anchorCtr="0" compatLnSpc="1">
            <a:prstTxWarp prst="textNoShape">
              <a:avLst/>
            </a:prstTxWarp>
          </a:bodyPr>
          <a:lstStyle>
            <a:lvl1pPr defTabSz="973011">
              <a:defRPr sz="13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1925" y="8829675"/>
            <a:ext cx="303688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298" tIns="48648" rIns="97298" bIns="48648" numCol="1" anchor="b" anchorCtr="0" compatLnSpc="1">
            <a:prstTxWarp prst="textNoShape">
              <a:avLst/>
            </a:prstTxWarp>
          </a:bodyPr>
          <a:lstStyle>
            <a:lvl1pPr algn="r" defTabSz="973011">
              <a:defRPr sz="1300">
                <a:cs typeface="+mn-cs"/>
              </a:defRPr>
            </a:lvl1pPr>
          </a:lstStyle>
          <a:p>
            <a:pPr>
              <a:defRPr/>
            </a:pPr>
            <a:fld id="{0DEA178A-FFD9-419B-82A5-CD50B8B3219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40138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5578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  <p:sp>
        <p:nvSpPr>
          <p:cNvPr id="120836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155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fld id="{C892214D-5863-4D5C-A3C1-4C8541DA87C6}" type="slidenum">
              <a:rPr lang="en-GB" altLang="en-US" smtClean="0"/>
              <a:pPr eaLnBrk="1" hangingPunct="1">
                <a:defRPr/>
              </a:pPr>
              <a:t>14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283194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163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6467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098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39629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004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1221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836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1166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317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155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fld id="{2AEF0E05-8BC0-4EC9-A17C-7E702295A48F}" type="slidenum">
              <a:rPr lang="en-GB" altLang="en-US" smtClean="0"/>
              <a:pPr eaLnBrk="1" hangingPunct="1">
                <a:defRPr/>
              </a:pPr>
              <a:t>2</a:t>
            </a:fld>
            <a:endParaRPr lang="en-GB" alt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6046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34497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67475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8125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09000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82520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40622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578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82680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4561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679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/>
              <a:buChar char="Ø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72536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36951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19324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67755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65875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32962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90992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5690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1622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02479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155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fld id="{F790F09C-BC0E-41A8-A528-8228CC537FC8}" type="slidenum">
              <a:rPr lang="en-GB" altLang="en-US" smtClean="0"/>
              <a:pPr eaLnBrk="1" hangingPunct="1">
                <a:defRPr/>
              </a:pPr>
              <a:t>75</a:t>
            </a:fld>
            <a:endParaRPr lang="en-GB" altLang="en-US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33021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7407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155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fld id="{18BAA419-B23A-43F3-B47D-DA1E6B659F06}" type="slidenum">
              <a:rPr lang="en-GB" altLang="en-US" smtClean="0"/>
              <a:pPr eaLnBrk="1" hangingPunct="1">
                <a:defRPr/>
              </a:pPr>
              <a:t>76</a:t>
            </a:fld>
            <a:endParaRPr lang="en-GB" altLang="en-US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48560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155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fld id="{18BAA419-B23A-43F3-B47D-DA1E6B659F06}" type="slidenum">
              <a:rPr lang="en-GB" altLang="en-US" smtClean="0"/>
              <a:pPr eaLnBrk="1" hangingPunct="1">
                <a:defRPr/>
              </a:pPr>
              <a:t>77</a:t>
            </a:fld>
            <a:endParaRPr lang="en-GB" altLang="en-US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20337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22749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257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289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649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9019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155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7155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fld id="{AEFFD9BB-8FF9-4D92-8880-CDC64AC4252A}" type="slidenum">
              <a:rPr lang="en-GB" altLang="en-US" smtClean="0"/>
              <a:pPr eaLnBrk="1" hangingPunct="1">
                <a:defRPr/>
              </a:pPr>
              <a:t>11</a:t>
            </a:fld>
            <a:endParaRPr lang="en-GB" altLang="en-US"/>
          </a:p>
        </p:txBody>
      </p:sp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1EBE606C-9AE6-C244-8689-F27A997C25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389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EA178A-FFD9-419B-82A5-CD50B8B3219E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353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C1A30A-B8AE-430B-A83F-E58718E6D2D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823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2A71D-9DA1-4EFE-81EC-21D0DD586E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156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8320DE-ABC6-4D32-BFC9-9E3B7F79CEC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1262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282D6A-CD21-41EF-8A20-A69B35D05CD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81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B553E3-C23B-4C76-A585-A81A835875D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7231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07895C-5128-4BE1-824B-EC0F3916099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16268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14A94A-E53B-44FC-949A-74640A0584A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3673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B28A1C-AF63-4C27-85CB-06D5DDA28F2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12772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083703-5430-477F-BB72-CC967040043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62490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4A323D-88BA-48FD-B186-AA4DCE60447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31538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91B0D1-9B73-48D7-9EEF-57D51C39FA1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5255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C74E73-0A49-4A81-BB50-C880D482CE1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4060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951B04-5222-4916-B167-4C0114693AF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04604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B08285-1347-4A94-8FCA-DAC62C0D482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5656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1EADD1-2478-42B0-8E6B-418FDB6281E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81908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14D2E-1963-40B5-980E-A810BF97FC6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89180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EE5C3F-B031-4B60-9357-DD5448BB3E5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9438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2E1B51-4091-493E-9A64-C695A9247D3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02025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F84AEC-DB6A-4095-92CB-6974F850E2F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54289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F6EE7B-C0CB-4591-810F-201132C0875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0597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6388"/>
            <a:ext cx="9252000" cy="6925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320" y="1270635"/>
            <a:ext cx="6324600" cy="15678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z="4000" b="1" cap="none">
                <a:solidFill>
                  <a:schemeClr val="accent3"/>
                </a:solidFill>
                <a:latin typeface="+mj-lt"/>
                <a:cs typeface="MetaOT-Bold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01320" y="315341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accent3"/>
                </a:solidFill>
                <a:latin typeface="+mj-lt"/>
                <a:cs typeface="MetaOT-Bol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306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01320" y="1270635"/>
            <a:ext cx="6324600" cy="156781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z="4000" b="1" cap="none">
                <a:solidFill>
                  <a:schemeClr val="accent3"/>
                </a:solidFill>
                <a:latin typeface="+mj-lt"/>
                <a:cs typeface="MetaOT-Bold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01320" y="315341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accent3"/>
                </a:solidFill>
                <a:latin typeface="+mj-lt"/>
                <a:cs typeface="MetaOT-Bol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681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E8BAE4-E9A7-4AB3-BB59-3E0F900BAF2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9135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849" y="1600201"/>
            <a:ext cx="6299200" cy="3489960"/>
          </a:xfrm>
          <a:prstGeom prst="rect">
            <a:avLst/>
          </a:prstGeom>
        </p:spPr>
        <p:txBody>
          <a:bodyPr/>
          <a:lstStyle>
            <a:lvl1pPr algn="l">
              <a:defRPr sz="2000">
                <a:solidFill>
                  <a:schemeClr val="tx2"/>
                </a:solidFill>
                <a:latin typeface="+mn-lt"/>
                <a:cs typeface="MetaOT-Bold"/>
              </a:defRPr>
            </a:lvl1pPr>
            <a:lvl2pPr algn="l">
              <a:defRPr sz="1800">
                <a:solidFill>
                  <a:schemeClr val="tx2"/>
                </a:solidFill>
                <a:latin typeface="+mn-lt"/>
                <a:cs typeface="MetaOT-Bold"/>
              </a:defRPr>
            </a:lvl2pPr>
            <a:lvl3pPr algn="l">
              <a:defRPr sz="1600">
                <a:solidFill>
                  <a:schemeClr val="tx2"/>
                </a:solidFill>
                <a:latin typeface="+mn-lt"/>
                <a:cs typeface="MetaOT-Bold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55600" y="644310"/>
            <a:ext cx="5656658" cy="586541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3"/>
                </a:solidFill>
                <a:latin typeface="+mj-lt"/>
                <a:cs typeface="MetaOT-Bold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230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3280" y="1600201"/>
            <a:ext cx="4043680" cy="348996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2"/>
                </a:solidFill>
                <a:latin typeface="+mn-lt"/>
                <a:cs typeface="MetaOT-Bold"/>
              </a:defRPr>
            </a:lvl1pPr>
            <a:lvl2pPr>
              <a:defRPr sz="1800">
                <a:solidFill>
                  <a:schemeClr val="tx2"/>
                </a:solidFill>
                <a:latin typeface="+mn-lt"/>
                <a:cs typeface="MetaOT-Bold"/>
              </a:defRPr>
            </a:lvl2pPr>
            <a:lvl3pPr>
              <a:defRPr sz="1600">
                <a:solidFill>
                  <a:schemeClr val="tx2"/>
                </a:solidFill>
                <a:latin typeface="+mn-lt"/>
                <a:cs typeface="MetaOT-Bold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54136" y="1600200"/>
            <a:ext cx="4064000" cy="3489325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5600" y="645213"/>
            <a:ext cx="5656658" cy="533219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3"/>
                </a:solidFill>
                <a:latin typeface="+mj-lt"/>
                <a:cs typeface="MetaOT-Bold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960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600201"/>
            <a:ext cx="1910081" cy="3489960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tx2"/>
                </a:solidFill>
                <a:latin typeface="+mn-lt"/>
                <a:cs typeface="MetaOT-Bold"/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  <a:latin typeface="+mn-lt"/>
                <a:cs typeface="MetaOT-Bold"/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  <a:latin typeface="+mn-lt"/>
                <a:cs typeface="MetaOT-Bold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397125" y="1600200"/>
            <a:ext cx="6299200" cy="3489325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55600" y="632334"/>
            <a:ext cx="5656658" cy="533219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3"/>
                </a:solidFill>
                <a:latin typeface="+mj-lt"/>
                <a:cs typeface="MetaOT-Bold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9897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600" y="1470443"/>
            <a:ext cx="4040188" cy="63976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u="sng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5600" y="2110204"/>
            <a:ext cx="4040188" cy="299011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2"/>
                </a:solidFill>
                <a:latin typeface="+mn-lt"/>
                <a:cs typeface="MetaOT-Book"/>
              </a:defRPr>
            </a:lvl1pPr>
            <a:lvl2pPr>
              <a:defRPr sz="1800" b="0" i="0">
                <a:solidFill>
                  <a:schemeClr val="tx2"/>
                </a:solidFill>
                <a:latin typeface="+mn-lt"/>
                <a:cs typeface="MetaOT-Book"/>
              </a:defRPr>
            </a:lvl2pPr>
            <a:lvl3pPr>
              <a:defRPr sz="1600" b="0" i="0">
                <a:solidFill>
                  <a:schemeClr val="tx2"/>
                </a:solidFill>
                <a:latin typeface="+mn-lt"/>
                <a:cs typeface="MetaOT-Book"/>
              </a:defRPr>
            </a:lvl3pPr>
            <a:lvl4pPr>
              <a:defRPr sz="1400" b="0" i="0">
                <a:solidFill>
                  <a:schemeClr val="tx2"/>
                </a:solidFill>
                <a:latin typeface="+mn-lt"/>
                <a:cs typeface="MetaOT-Book"/>
              </a:defRPr>
            </a:lvl4pPr>
            <a:lvl5pPr>
              <a:defRPr sz="1200" b="0" i="0">
                <a:solidFill>
                  <a:schemeClr val="tx2"/>
                </a:solidFill>
                <a:latin typeface="+mn-lt"/>
                <a:cs typeface="MetaOT-Book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7044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u="sng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10204"/>
            <a:ext cx="4041775" cy="299011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2"/>
                </a:solidFill>
                <a:latin typeface="+mn-lt"/>
                <a:cs typeface="MetaOT-Book"/>
              </a:defRPr>
            </a:lvl1pPr>
            <a:lvl2pPr>
              <a:defRPr sz="1800" b="0" i="0">
                <a:solidFill>
                  <a:schemeClr val="tx2"/>
                </a:solidFill>
                <a:latin typeface="+mn-lt"/>
                <a:cs typeface="MetaOT-Book"/>
              </a:defRPr>
            </a:lvl2pPr>
            <a:lvl3pPr>
              <a:defRPr sz="1600" b="0" i="0">
                <a:solidFill>
                  <a:schemeClr val="tx2"/>
                </a:solidFill>
                <a:latin typeface="+mn-lt"/>
                <a:cs typeface="MetaOT-Book"/>
              </a:defRPr>
            </a:lvl3pPr>
            <a:lvl4pPr>
              <a:defRPr sz="1400" b="0" i="0">
                <a:solidFill>
                  <a:schemeClr val="tx2"/>
                </a:solidFill>
                <a:latin typeface="+mn-lt"/>
                <a:cs typeface="MetaOT-Book"/>
              </a:defRPr>
            </a:lvl4pPr>
            <a:lvl5pPr>
              <a:defRPr sz="1200" b="0" i="0">
                <a:solidFill>
                  <a:schemeClr val="tx2"/>
                </a:solidFill>
                <a:latin typeface="+mn-lt"/>
                <a:cs typeface="MetaOT-Book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5600" y="632334"/>
            <a:ext cx="5656658" cy="533219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3"/>
                </a:solidFill>
                <a:latin typeface="+mj-lt"/>
                <a:cs typeface="MetaOT-Bold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7545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3009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6388"/>
            <a:ext cx="9252000" cy="692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389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69C02B-DAD9-4CE8-9E37-106AF3A3126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9737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F6CA9E-A314-4069-BDEA-EF9E77357A8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935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ED6DA3-2922-451E-BC64-0F5B1D792F8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315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6AE4A1-FF8B-492C-AD97-FA62928E0AD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729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B8E74F-F89B-44B8-8EFA-00E9F56B9B9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7521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E2B3F7-E0C9-4087-89D0-A9A2026DAA2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207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10" Type="http://schemas.openxmlformats.org/officeDocument/2006/relationships/image" Target="../media/image1.gif"/><Relationship Id="rId4" Type="http://schemas.openxmlformats.org/officeDocument/2006/relationships/slideLayout" Target="../slideLayouts/slideLayout31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accent2"/>
                </a:solidFill>
                <a:cs typeface="+mn-cs"/>
              </a:defRPr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accent2"/>
                </a:solidFill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accent2"/>
                </a:solidFill>
                <a:cs typeface="+mn-cs"/>
              </a:defRPr>
            </a:lvl1pPr>
          </a:lstStyle>
          <a:p>
            <a:pPr>
              <a:defRPr/>
            </a:pPr>
            <a:fld id="{A186AB8F-5B9D-4148-A8C1-BF486788E28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accent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accent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accent2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76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cs typeface="+mn-cs"/>
              </a:defRPr>
            </a:lvl1pPr>
          </a:lstStyle>
          <a:p>
            <a:pPr>
              <a:defRPr/>
            </a:pPr>
            <a:r>
              <a:rPr lang="en-GB"/>
              <a:t>16/02/2010</a:t>
            </a:r>
          </a:p>
        </p:txBody>
      </p:sp>
      <p:sp>
        <p:nvSpPr>
          <p:cNvPr id="76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6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cs typeface="+mn-cs"/>
              </a:defRPr>
            </a:lvl1pPr>
          </a:lstStyle>
          <a:p>
            <a:pPr>
              <a:defRPr/>
            </a:pPr>
            <a:fld id="{FF37B9EC-A749-44F0-9494-E5E90D42C94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51" y="1"/>
            <a:ext cx="916135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04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2400" kern="1200" baseline="0">
          <a:solidFill>
            <a:srgbClr val="89092B"/>
          </a:solidFill>
          <a:latin typeface="Frutiger LT Std 65 Bold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3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3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1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8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9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10.bin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2.png"/><Relationship Id="rId4" Type="http://schemas.openxmlformats.org/officeDocument/2006/relationships/image" Target="../media/image11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1.bin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nature.com/methagora/2013/08/giving_statistics_the_attention_it_deserves.html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://data-literacy.geckoboard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320" y="1270635"/>
            <a:ext cx="8522343" cy="1567815"/>
          </a:xfrm>
        </p:spPr>
        <p:txBody>
          <a:bodyPr/>
          <a:lstStyle/>
          <a:p>
            <a:r>
              <a:rPr lang="en-US" dirty="0"/>
              <a:t>Basic 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544" y="3356992"/>
            <a:ext cx="6400800" cy="1752600"/>
          </a:xfrm>
        </p:spPr>
        <p:txBody>
          <a:bodyPr/>
          <a:lstStyle/>
          <a:p>
            <a:r>
              <a:rPr lang="en-US" dirty="0"/>
              <a:t>John </a:t>
            </a:r>
            <a:r>
              <a:rPr lang="en-US" dirty="0" err="1"/>
              <a:t>Pinney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386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628800"/>
            <a:ext cx="8496944" cy="4525963"/>
          </a:xfrm>
        </p:spPr>
        <p:txBody>
          <a:bodyPr/>
          <a:lstStyle/>
          <a:p>
            <a:pPr algn="just"/>
            <a:r>
              <a:rPr lang="en-GB" dirty="0"/>
              <a:t>Population – the entire set you wish to learn something about (e.g. every child in the UK)</a:t>
            </a:r>
          </a:p>
          <a:p>
            <a:pPr algn="just"/>
            <a:r>
              <a:rPr lang="en-GB" dirty="0">
                <a:solidFill>
                  <a:srgbClr val="0000FF"/>
                </a:solidFill>
              </a:rPr>
              <a:t>Sample – the set for which you have data for (e.g. the people who answer your questionnaire)</a:t>
            </a:r>
          </a:p>
          <a:p>
            <a:endParaRPr lang="en-GB" b="1" dirty="0"/>
          </a:p>
          <a:p>
            <a:r>
              <a:rPr lang="en-GB" dirty="0"/>
              <a:t>The population includes the sample… but a sample usually doesn’t cover the whole population!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C74E73-0A49-4A81-BB50-C880D482CE1A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GB" sz="4000" dirty="0"/>
              <a:t>Population vs sample</a:t>
            </a:r>
          </a:p>
        </p:txBody>
      </p:sp>
    </p:spTree>
    <p:extLst>
      <p:ext uri="{BB962C8B-B14F-4D97-AF65-F5344CB8AC3E}">
        <p14:creationId xmlns:p14="http://schemas.microsoft.com/office/powerpoint/2010/main" val="4099013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94122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GB" dirty="0"/>
              <a:t>Descriptive Statistics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pPr eaLnBrk="1" hangingPunct="1">
              <a:lnSpc>
                <a:spcPct val="95000"/>
              </a:lnSpc>
              <a:spcBef>
                <a:spcPct val="40000"/>
              </a:spcBef>
            </a:pPr>
            <a:r>
              <a:rPr lang="en-GB" altLang="en-US" sz="2800" dirty="0"/>
              <a:t>Tools for analysing &amp; interpreting sampled data and presentation of results</a:t>
            </a:r>
          </a:p>
          <a:p>
            <a:pPr eaLnBrk="1" hangingPunct="1">
              <a:lnSpc>
                <a:spcPct val="95000"/>
              </a:lnSpc>
              <a:spcBef>
                <a:spcPct val="40000"/>
              </a:spcBef>
            </a:pPr>
            <a:r>
              <a:rPr lang="en-GB" altLang="en-US" sz="2800" dirty="0"/>
              <a:t>e.g. what is the average weight of a child who drinks 25 cans of fizzy drinks a day?</a:t>
            </a:r>
          </a:p>
          <a:p>
            <a:pPr eaLnBrk="1" hangingPunct="1">
              <a:lnSpc>
                <a:spcPct val="95000"/>
              </a:lnSpc>
              <a:spcBef>
                <a:spcPct val="40000"/>
              </a:spcBef>
            </a:pPr>
            <a:r>
              <a:rPr lang="en-GB" altLang="en-US" sz="2800" dirty="0"/>
              <a:t>Can identify (and communicate):</a:t>
            </a:r>
          </a:p>
          <a:p>
            <a:pPr lvl="1" eaLnBrk="1" hangingPunct="1">
              <a:lnSpc>
                <a:spcPct val="95000"/>
              </a:lnSpc>
              <a:spcBef>
                <a:spcPct val="40000"/>
              </a:spcBef>
              <a:buFont typeface="Wingdings" panose="05000000000000000000" pitchFamily="2" charset="2"/>
              <a:buChar char="Ø"/>
            </a:pPr>
            <a:r>
              <a:rPr lang="en-GB" altLang="en-US" sz="2400" dirty="0">
                <a:solidFill>
                  <a:srgbClr val="FF0000"/>
                </a:solidFill>
              </a:rPr>
              <a:t>Typical (central) values;</a:t>
            </a:r>
          </a:p>
          <a:p>
            <a:pPr lvl="1" eaLnBrk="1" hangingPunct="1">
              <a:lnSpc>
                <a:spcPct val="95000"/>
              </a:lnSpc>
              <a:spcBef>
                <a:spcPct val="40000"/>
              </a:spcBef>
              <a:buFont typeface="Wingdings" panose="05000000000000000000" pitchFamily="2" charset="2"/>
              <a:buChar char="Ø"/>
            </a:pPr>
            <a:r>
              <a:rPr lang="en-GB" altLang="en-US" sz="2400" dirty="0">
                <a:solidFill>
                  <a:srgbClr val="FF0000"/>
                </a:solidFill>
              </a:rPr>
              <a:t>Shape and spread of the distribution of values;</a:t>
            </a:r>
          </a:p>
          <a:p>
            <a:pPr lvl="1" eaLnBrk="1" hangingPunct="1">
              <a:lnSpc>
                <a:spcPct val="95000"/>
              </a:lnSpc>
              <a:spcBef>
                <a:spcPct val="40000"/>
              </a:spcBef>
              <a:buFont typeface="Wingdings" panose="05000000000000000000" pitchFamily="2" charset="2"/>
              <a:buChar char="Ø"/>
            </a:pPr>
            <a:r>
              <a:rPr lang="en-GB" altLang="en-US" sz="2400" dirty="0">
                <a:solidFill>
                  <a:srgbClr val="FF0000"/>
                </a:solidFill>
              </a:rPr>
              <a:t>Interesting patterns and relationships in the data.</a:t>
            </a:r>
          </a:p>
          <a:p>
            <a:pPr lvl="1" eaLnBrk="1" hangingPunct="1"/>
            <a:endParaRPr lang="en-GB" altLang="en-US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519113" y="188640"/>
            <a:ext cx="8229600" cy="1008112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GB" dirty="0"/>
              <a:t>Inferential Statistics</a:t>
            </a:r>
          </a:p>
        </p:txBody>
      </p:sp>
      <p:sp>
        <p:nvSpPr>
          <p:cNvPr id="7171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65150" y="3140968"/>
            <a:ext cx="8229600" cy="35607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GB" altLang="en-US" sz="2800" dirty="0"/>
              <a:t>You are investigating the Body Mass Index for children in the UK. You cannot study exhaustively the population of every child, due to money, time, effort etc…      </a:t>
            </a:r>
            <a:r>
              <a:rPr lang="en-GB" altLang="en-US" sz="2800" dirty="0">
                <a:sym typeface="Symbol" pitchFamily="18" charset="2"/>
              </a:rPr>
              <a:t>you restrict your investigation to a </a:t>
            </a:r>
            <a:r>
              <a:rPr lang="en-GB" altLang="en-US" sz="2800" b="1" u="sng" dirty="0">
                <a:sym typeface="Symbol" pitchFamily="18" charset="2"/>
              </a:rPr>
              <a:t>well chosen </a:t>
            </a:r>
            <a:r>
              <a:rPr lang="en-GB" altLang="en-US" sz="2800" dirty="0">
                <a:sym typeface="Symbol" pitchFamily="18" charset="2"/>
              </a:rPr>
              <a:t>sample</a:t>
            </a:r>
          </a:p>
          <a:p>
            <a:pPr eaLnBrk="1" hangingPunct="1">
              <a:spcBef>
                <a:spcPts val="0"/>
              </a:spcBef>
            </a:pPr>
            <a:endParaRPr lang="en-GB" altLang="en-US" sz="800" dirty="0">
              <a:sym typeface="Symbol" pitchFamily="18" charset="2"/>
            </a:endParaRPr>
          </a:p>
          <a:p>
            <a:pPr eaLnBrk="1" hangingPunct="1">
              <a:lnSpc>
                <a:spcPct val="80000"/>
              </a:lnSpc>
            </a:pPr>
            <a:endParaRPr lang="en-GB" altLang="en-US" sz="2800" dirty="0">
              <a:sym typeface="Symbol" pitchFamily="18" charset="2"/>
            </a:endParaRPr>
          </a:p>
          <a:p>
            <a:pPr eaLnBrk="1" hangingPunct="1">
              <a:lnSpc>
                <a:spcPct val="80000"/>
              </a:lnSpc>
            </a:pPr>
            <a:r>
              <a:rPr lang="en-GB" altLang="en-US" sz="2800" dirty="0">
                <a:sym typeface="Symbol" pitchFamily="18" charset="2"/>
              </a:rPr>
              <a:t>With statistics, we can infer something about the population using only the data from the sample</a:t>
            </a:r>
          </a:p>
        </p:txBody>
      </p:sp>
      <p:sp>
        <p:nvSpPr>
          <p:cNvPr id="7172" name="Text Box 5"/>
          <p:cNvSpPr txBox="1">
            <a:spLocks noChangeArrowheads="1"/>
          </p:cNvSpPr>
          <p:nvPr/>
        </p:nvSpPr>
        <p:spPr bwMode="auto">
          <a:xfrm>
            <a:off x="611188" y="1628800"/>
            <a:ext cx="8137525" cy="1246188"/>
          </a:xfrm>
          <a:prstGeom prst="rect">
            <a:avLst/>
          </a:prstGeom>
          <a:solidFill>
            <a:srgbClr val="CCFF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500" dirty="0"/>
              <a:t>Use information on a </a:t>
            </a:r>
            <a:r>
              <a:rPr lang="en-GB" altLang="en-US" sz="2500" b="1" dirty="0">
                <a:solidFill>
                  <a:srgbClr val="FF3300"/>
                </a:solidFill>
              </a:rPr>
              <a:t>sample</a:t>
            </a:r>
            <a:r>
              <a:rPr lang="en-GB" altLang="en-US" sz="2500" dirty="0"/>
              <a:t> of individuals to make </a:t>
            </a:r>
            <a:r>
              <a:rPr lang="en-GB" altLang="en-US" sz="2500" b="1" dirty="0">
                <a:solidFill>
                  <a:srgbClr val="FF3300"/>
                </a:solidFill>
              </a:rPr>
              <a:t>inference</a:t>
            </a:r>
            <a:r>
              <a:rPr lang="en-GB" altLang="en-US" sz="2500" dirty="0"/>
              <a:t> about the wider </a:t>
            </a:r>
            <a:r>
              <a:rPr lang="en-GB" altLang="en-US" sz="2500" b="1" dirty="0">
                <a:solidFill>
                  <a:srgbClr val="FF3300"/>
                </a:solidFill>
              </a:rPr>
              <a:t>population</a:t>
            </a:r>
            <a:r>
              <a:rPr lang="en-GB" altLang="en-US" sz="2500" dirty="0"/>
              <a:t> of like individuals.</a:t>
            </a:r>
          </a:p>
        </p:txBody>
      </p:sp>
      <p:sp>
        <p:nvSpPr>
          <p:cNvPr id="2" name="Right Arrow 1"/>
          <p:cNvSpPr/>
          <p:nvPr/>
        </p:nvSpPr>
        <p:spPr>
          <a:xfrm>
            <a:off x="4932040" y="4237424"/>
            <a:ext cx="432048" cy="2880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609600" y="1143000"/>
            <a:ext cx="8077200" cy="5166320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endParaRPr lang="en-US" sz="2800" b="1" kern="0" dirty="0">
              <a:solidFill>
                <a:srgbClr val="FF1C1C"/>
              </a:solidFill>
              <a:latin typeface="Helvetica" pitchFamily="-110" charset="0"/>
              <a:cs typeface="+mn-cs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solidFill>
                  <a:srgbClr val="FF0000"/>
                </a:solidFill>
                <a:cs typeface="+mn-cs"/>
                <a:sym typeface="Symbol" pitchFamily="18" charset="2"/>
              </a:rPr>
              <a:t>Population: </a:t>
            </a:r>
            <a:r>
              <a:rPr lang="en-US" sz="2800" dirty="0">
                <a:solidFill>
                  <a:schemeClr val="accent2"/>
                </a:solidFill>
                <a:cs typeface="+mn-cs"/>
                <a:sym typeface="Symbol" pitchFamily="18" charset="2"/>
              </a:rPr>
              <a:t>The totality of subjects of interest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defRPr/>
            </a:pPr>
            <a:endParaRPr lang="en-US" sz="1400" dirty="0">
              <a:solidFill>
                <a:schemeClr val="accent2"/>
              </a:solidFill>
              <a:cs typeface="+mn-cs"/>
              <a:sym typeface="Symbol" pitchFamily="18" charset="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solidFill>
                  <a:srgbClr val="FF0000"/>
                </a:solidFill>
                <a:cs typeface="+mn-cs"/>
                <a:sym typeface="Symbol" pitchFamily="18" charset="2"/>
              </a:rPr>
              <a:t>Sample: </a:t>
            </a:r>
            <a:r>
              <a:rPr lang="en-US" sz="2800" dirty="0">
                <a:solidFill>
                  <a:schemeClr val="accent2"/>
                </a:solidFill>
                <a:cs typeface="+mn-cs"/>
                <a:sym typeface="Symbol" pitchFamily="18" charset="2"/>
              </a:rPr>
              <a:t>The subset of the population we actually studied.</a:t>
            </a:r>
          </a:p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endParaRPr lang="en-US" sz="1400" dirty="0">
              <a:solidFill>
                <a:srgbClr val="FF0000"/>
              </a:solidFill>
              <a:cs typeface="+mn-cs"/>
              <a:sym typeface="Symbol" pitchFamily="18" charset="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solidFill>
                  <a:srgbClr val="FF0000"/>
                </a:solidFill>
                <a:cs typeface="+mn-cs"/>
                <a:sym typeface="Symbol" pitchFamily="18" charset="2"/>
              </a:rPr>
              <a:t>Key idea: </a:t>
            </a:r>
            <a:r>
              <a:rPr lang="en-US" sz="2800" dirty="0">
                <a:solidFill>
                  <a:schemeClr val="accent2"/>
                </a:solidFill>
                <a:cs typeface="+mn-cs"/>
                <a:sym typeface="Symbol" pitchFamily="18" charset="2"/>
              </a:rPr>
              <a:t>take results obtained in the sample and use them as our best estimate of the true population values of interest.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defRPr/>
            </a:pPr>
            <a:endParaRPr lang="en-US" sz="1400" dirty="0">
              <a:solidFill>
                <a:schemeClr val="accent2"/>
              </a:solidFill>
              <a:cs typeface="+mn-cs"/>
              <a:sym typeface="Symbol" pitchFamily="18" charset="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800" dirty="0">
                <a:solidFill>
                  <a:schemeClr val="accent2"/>
                </a:solidFill>
                <a:cs typeface="+mn-cs"/>
                <a:sym typeface="Symbol" pitchFamily="18" charset="2"/>
              </a:rPr>
              <a:t>e.g. we know the sample mean of BMI,    = 23.9,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800" dirty="0">
                <a:solidFill>
                  <a:schemeClr val="accent2"/>
                </a:solidFill>
                <a:cs typeface="+mn-cs"/>
                <a:sym typeface="Symbol" pitchFamily="18" charset="2"/>
              </a:rPr>
              <a:t>use this to estimate the population mean.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endParaRPr lang="en-US" sz="2800" dirty="0">
              <a:solidFill>
                <a:srgbClr val="FF0000"/>
              </a:solidFill>
              <a:cs typeface="+mn-cs"/>
              <a:sym typeface="Symbol" pitchFamily="18" charset="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defRPr/>
            </a:pPr>
            <a:endParaRPr lang="en-US" sz="2800" dirty="0">
              <a:solidFill>
                <a:srgbClr val="FF0000"/>
              </a:solidFill>
              <a:cs typeface="+mn-cs"/>
              <a:sym typeface="Symbol" pitchFamily="18" charset="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endParaRPr lang="en-US" sz="2000" i="1" dirty="0">
              <a:solidFill>
                <a:srgbClr val="000000"/>
              </a:solidFill>
              <a:cs typeface="+mn-cs"/>
              <a:sym typeface="Symbol" pitchFamily="18" charset="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defRPr/>
            </a:pPr>
            <a:endParaRPr lang="en-US" sz="2000" kern="0" dirty="0">
              <a:solidFill>
                <a:srgbClr val="000000"/>
              </a:solidFill>
              <a:latin typeface="+mn-lt"/>
              <a:cs typeface="+mn-cs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 typeface="Times" pitchFamily="18" charset="0"/>
              <a:buChar char="•"/>
              <a:defRPr/>
            </a:pPr>
            <a:endParaRPr lang="en-US" sz="2800" kern="0" dirty="0">
              <a:solidFill>
                <a:srgbClr val="000000"/>
              </a:solidFill>
              <a:latin typeface="Helvetica" pitchFamily="-110" charset="0"/>
              <a:cs typeface="+mn-cs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defRPr/>
            </a:pPr>
            <a:endParaRPr lang="en-US" sz="2400" kern="0" dirty="0">
              <a:solidFill>
                <a:schemeClr val="accent2"/>
              </a:solidFill>
              <a:latin typeface="+mn-lt"/>
              <a:cs typeface="+mn-cs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defRPr/>
            </a:pPr>
            <a:endParaRPr lang="en-US" sz="2400" kern="0" dirty="0">
              <a:solidFill>
                <a:schemeClr val="accent2"/>
              </a:solidFill>
              <a:latin typeface="+mn-lt"/>
              <a:cs typeface="+mn-cs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endParaRPr lang="en-US" sz="2400" kern="0" dirty="0">
              <a:solidFill>
                <a:schemeClr val="accent2"/>
              </a:solidFill>
              <a:latin typeface="+mn-lt"/>
              <a:cs typeface="+mn-cs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endParaRPr lang="en-US" sz="2800" kern="0" dirty="0">
              <a:solidFill>
                <a:schemeClr val="accent2"/>
              </a:solidFill>
              <a:latin typeface="+mn-lt"/>
              <a:cs typeface="+mn-cs"/>
            </a:endParaRPr>
          </a:p>
        </p:txBody>
      </p:sp>
      <p:sp>
        <p:nvSpPr>
          <p:cNvPr id="3891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38916" name="Rectangle 3"/>
          <p:cNvSpPr>
            <a:spLocks noChangeArrowheads="1"/>
          </p:cNvSpPr>
          <p:nvPr/>
        </p:nvSpPr>
        <p:spPr bwMode="auto">
          <a:xfrm>
            <a:off x="0" y="800100"/>
            <a:ext cx="9144000" cy="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2" name="Title 5"/>
          <p:cNvSpPr txBox="1">
            <a:spLocks/>
          </p:cNvSpPr>
          <p:nvPr/>
        </p:nvSpPr>
        <p:spPr>
          <a:xfrm>
            <a:off x="571472" y="244463"/>
            <a:ext cx="8072494" cy="104139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anchor="ctr"/>
          <a:lstStyle/>
          <a:p>
            <a:pPr algn="ctr">
              <a:defRPr/>
            </a:pPr>
            <a:r>
              <a:rPr lang="en-US" sz="4400" kern="0" dirty="0">
                <a:latin typeface="+mj-lt"/>
                <a:cs typeface="+mn-cs"/>
              </a:rPr>
              <a:t>From Sample to Population</a:t>
            </a:r>
          </a:p>
        </p:txBody>
      </p:sp>
      <p:graphicFrame>
        <p:nvGraphicFramePr>
          <p:cNvPr id="38920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2873891"/>
              </p:ext>
            </p:extLst>
          </p:nvPr>
        </p:nvGraphicFramePr>
        <p:xfrm>
          <a:off x="6891338" y="4797152"/>
          <a:ext cx="417870" cy="498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04" name="Equation" r:id="rId3" imgW="126720" imgH="152280" progId="Equation.3">
                  <p:embed/>
                </p:oleObj>
              </mc:Choice>
              <mc:Fallback>
                <p:oleObj name="Equation" r:id="rId3" imgW="126720" imgH="15228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1338" y="4797152"/>
                        <a:ext cx="417870" cy="4987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16632"/>
            <a:ext cx="7772400" cy="792088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US" sz="3600" dirty="0">
                <a:solidFill>
                  <a:schemeClr val="tx1"/>
                </a:solidFill>
              </a:rPr>
              <a:t>Parameters vs. Statistics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052736"/>
            <a:ext cx="8568952" cy="5400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A</a:t>
            </a:r>
            <a:r>
              <a:rPr lang="en-US" altLang="en-US" sz="2800" dirty="0">
                <a:solidFill>
                  <a:srgbClr val="FF1C1C"/>
                </a:solidFill>
              </a:rPr>
              <a:t> parameter </a:t>
            </a:r>
            <a:r>
              <a:rPr lang="en-US" altLang="en-US" sz="2800" dirty="0"/>
              <a:t>is a number that describes the population (theoretical quantity, cannot be observed)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2000" b="1" dirty="0">
                <a:solidFill>
                  <a:srgbClr val="000000"/>
                </a:solidFill>
                <a:sym typeface="Symbol" pitchFamily="18" charset="2"/>
              </a:rPr>
              <a:t>It is a fixed number but we do not know it’s value</a:t>
            </a:r>
            <a:endParaRPr lang="en-US" altLang="en-US" sz="2000" b="1" dirty="0">
              <a:solidFill>
                <a:srgbClr val="000000"/>
              </a:solidFill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2000" b="1" dirty="0">
                <a:solidFill>
                  <a:srgbClr val="000000"/>
                </a:solidFill>
              </a:rPr>
              <a:t>e.g. Theoretical mean and variance,</a:t>
            </a:r>
            <a:r>
              <a:rPr lang="en-US" altLang="en-US" sz="2400" b="1" dirty="0">
                <a:solidFill>
                  <a:srgbClr val="000000"/>
                </a:solidFill>
              </a:rPr>
              <a:t> </a:t>
            </a:r>
            <a:r>
              <a:rPr lang="en-US" altLang="en-US" sz="2400" b="1" i="1" dirty="0">
                <a:solidFill>
                  <a:srgbClr val="0000FF"/>
                </a:solidFill>
                <a:sym typeface="Symbol" pitchFamily="18" charset="2"/>
              </a:rPr>
              <a:t></a:t>
            </a:r>
            <a:r>
              <a:rPr lang="en-US" altLang="en-US" sz="2400" b="1" dirty="0">
                <a:solidFill>
                  <a:srgbClr val="0000FF"/>
                </a:solidFill>
                <a:sym typeface="Symbol" pitchFamily="18" charset="2"/>
              </a:rPr>
              <a:t> </a:t>
            </a:r>
            <a:r>
              <a:rPr lang="en-US" altLang="en-US" sz="2000" b="1" dirty="0">
                <a:solidFill>
                  <a:srgbClr val="000000"/>
                </a:solidFill>
                <a:sym typeface="Symbol" pitchFamily="18" charset="2"/>
              </a:rPr>
              <a:t>and </a:t>
            </a:r>
            <a:r>
              <a:rPr lang="en-US" altLang="en-US" sz="2400" b="1" dirty="0">
                <a:solidFill>
                  <a:srgbClr val="0000FF"/>
                </a:solidFill>
                <a:sym typeface="Symbol" pitchFamily="18" charset="2"/>
              </a:rPr>
              <a:t></a:t>
            </a:r>
            <a:r>
              <a:rPr lang="en-US" altLang="en-US" sz="2400" b="1" baseline="30000" dirty="0">
                <a:solidFill>
                  <a:srgbClr val="0000FF"/>
                </a:solidFill>
                <a:sym typeface="Symbol" pitchFamily="18" charset="2"/>
              </a:rPr>
              <a:t>2</a:t>
            </a:r>
            <a:r>
              <a:rPr lang="en-US" altLang="en-US" sz="2000" b="1" dirty="0">
                <a:solidFill>
                  <a:srgbClr val="0000FF"/>
                </a:solidFill>
              </a:rPr>
              <a:t>, </a:t>
            </a:r>
            <a:r>
              <a:rPr lang="en-US" altLang="en-US" sz="2000" b="1" dirty="0">
                <a:solidFill>
                  <a:srgbClr val="000000"/>
                </a:solidFill>
              </a:rPr>
              <a:t>of BMI of UK population</a:t>
            </a:r>
          </a:p>
          <a:p>
            <a:pPr lvl="1" eaLnBrk="1" hangingPunct="1">
              <a:lnSpc>
                <a:spcPct val="90000"/>
              </a:lnSpc>
              <a:buFont typeface="Times" pitchFamily="18" charset="0"/>
              <a:buChar char="•"/>
            </a:pPr>
            <a:endParaRPr lang="en-US" altLang="en-US" sz="1200" dirty="0">
              <a:solidFill>
                <a:srgbClr val="000000"/>
              </a:solidFill>
            </a:endParaRPr>
          </a:p>
          <a:p>
            <a:pPr eaLnBrk="1" hangingPunct="1">
              <a:lnSpc>
                <a:spcPct val="90000"/>
              </a:lnSpc>
              <a:buFont typeface="Times" pitchFamily="18" charset="0"/>
              <a:buChar char="•"/>
            </a:pPr>
            <a:r>
              <a:rPr lang="en-US" altLang="en-US" sz="2800" dirty="0"/>
              <a:t>A</a:t>
            </a:r>
            <a:r>
              <a:rPr lang="en-US" altLang="en-US" sz="2800" dirty="0">
                <a:solidFill>
                  <a:srgbClr val="FF1C1C"/>
                </a:solidFill>
              </a:rPr>
              <a:t> statistic </a:t>
            </a:r>
            <a:r>
              <a:rPr lang="en-US" altLang="en-US" sz="2800" dirty="0"/>
              <a:t>is a number calculated from the data used to describe/summarize the data</a:t>
            </a:r>
          </a:p>
          <a:p>
            <a:pPr eaLnBrk="1" hangingPunct="1">
              <a:lnSpc>
                <a:spcPct val="90000"/>
              </a:lnSpc>
              <a:buFont typeface="Times" pitchFamily="18" charset="0"/>
              <a:buChar char="•"/>
            </a:pPr>
            <a:endParaRPr lang="en-US" altLang="en-US" sz="1000" dirty="0">
              <a:solidFill>
                <a:srgbClr val="000000"/>
              </a:solidFill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2000" b="1" dirty="0">
                <a:solidFill>
                  <a:srgbClr val="000000"/>
                </a:solidFill>
              </a:rPr>
              <a:t>e.g. Sample mean and variance (      and s</a:t>
            </a:r>
            <a:r>
              <a:rPr lang="en-US" altLang="en-US" sz="2400" b="1" baseline="30000" dirty="0">
                <a:solidFill>
                  <a:srgbClr val="000000"/>
                </a:solidFill>
              </a:rPr>
              <a:t>2</a:t>
            </a:r>
            <a:r>
              <a:rPr lang="en-US" altLang="en-US" sz="2000" b="1" dirty="0">
                <a:solidFill>
                  <a:srgbClr val="000000"/>
                </a:solidFill>
              </a:rPr>
              <a:t>) of BMI of students in this class 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altLang="en-US" sz="1100" dirty="0">
              <a:solidFill>
                <a:srgbClr val="000000"/>
              </a:solidFill>
            </a:endParaRPr>
          </a:p>
          <a:p>
            <a:pPr eaLnBrk="1" hangingPunct="1">
              <a:buFont typeface="Times" pitchFamily="18" charset="0"/>
              <a:buChar char="•"/>
            </a:pPr>
            <a:r>
              <a:rPr lang="en-US" altLang="en-US" sz="2800" dirty="0"/>
              <a:t>We can use statistics such as    and </a:t>
            </a:r>
            <a:r>
              <a:rPr lang="en-US" altLang="en-US" sz="2400" b="1" dirty="0">
                <a:solidFill>
                  <a:schemeClr val="tx1"/>
                </a:solidFill>
              </a:rPr>
              <a:t>s</a:t>
            </a:r>
            <a:r>
              <a:rPr lang="en-US" altLang="en-US" sz="2800" b="1" baseline="30000" dirty="0">
                <a:solidFill>
                  <a:schemeClr val="tx1"/>
                </a:solidFill>
              </a:rPr>
              <a:t>2</a:t>
            </a:r>
            <a:r>
              <a:rPr lang="en-US" altLang="en-US" sz="2800" dirty="0">
                <a:solidFill>
                  <a:srgbClr val="000000"/>
                </a:solidFill>
              </a:rPr>
              <a:t>,</a:t>
            </a:r>
            <a:r>
              <a:rPr lang="en-US" altLang="en-US" sz="2800" dirty="0"/>
              <a:t>  to estimate unknown parameters of interest. This is </a:t>
            </a:r>
            <a:r>
              <a:rPr lang="en-US" altLang="en-US" sz="2800" dirty="0">
                <a:solidFill>
                  <a:srgbClr val="FF0000"/>
                </a:solidFill>
              </a:rPr>
              <a:t>Statistical Inference.</a:t>
            </a:r>
          </a:p>
        </p:txBody>
      </p:sp>
      <p:graphicFrame>
        <p:nvGraphicFramePr>
          <p:cNvPr id="3994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2261108"/>
              </p:ext>
            </p:extLst>
          </p:nvPr>
        </p:nvGraphicFramePr>
        <p:xfrm>
          <a:off x="5148064" y="4365104"/>
          <a:ext cx="432048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12" name="Equation" r:id="rId4" imgW="139579" imgH="164957" progId="Equation.3">
                  <p:embed/>
                </p:oleObj>
              </mc:Choice>
              <mc:Fallback>
                <p:oleObj name="Equation" r:id="rId4" imgW="139579" imgH="164957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064" y="4365104"/>
                        <a:ext cx="432048" cy="5040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7895920"/>
              </p:ext>
            </p:extLst>
          </p:nvPr>
        </p:nvGraphicFramePr>
        <p:xfrm>
          <a:off x="5436096" y="5301208"/>
          <a:ext cx="432048" cy="49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13" name="Equation" r:id="rId6" imgW="139579" imgH="164957" progId="Equation.3">
                  <p:embed/>
                </p:oleObj>
              </mc:Choice>
              <mc:Fallback>
                <p:oleObj name="Equation" r:id="rId6" imgW="139579" imgH="164957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6096" y="5301208"/>
                        <a:ext cx="432048" cy="49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685800" y="260350"/>
            <a:ext cx="7630616" cy="1008410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4400" dirty="0">
                <a:solidFill>
                  <a:schemeClr val="tx1"/>
                </a:solidFill>
              </a:rPr>
              <a:t>Types of Data: Categorical</a:t>
            </a:r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lvl="1" eaLnBrk="1" hangingPunct="1">
              <a:buFontTx/>
              <a:buNone/>
            </a:pPr>
            <a:endParaRPr lang="en-GB" altLang="en-US" sz="2400">
              <a:solidFill>
                <a:schemeClr val="tx1"/>
              </a:solidFill>
            </a:endParaRPr>
          </a:p>
          <a:p>
            <a:pPr lvl="1" eaLnBrk="1" hangingPunct="1">
              <a:buFontTx/>
              <a:buNone/>
            </a:pPr>
            <a:endParaRPr lang="en-GB" altLang="en-US" sz="2400">
              <a:solidFill>
                <a:schemeClr val="tx1"/>
              </a:solidFill>
            </a:endParaRPr>
          </a:p>
          <a:p>
            <a:pPr lvl="1" eaLnBrk="1" hangingPunct="1">
              <a:buFontTx/>
              <a:buNone/>
            </a:pPr>
            <a:endParaRPr lang="en-GB" altLang="en-US" sz="2400">
              <a:solidFill>
                <a:schemeClr val="tx1"/>
              </a:solidFill>
            </a:endParaRPr>
          </a:p>
          <a:p>
            <a:pPr lvl="1" eaLnBrk="1" hangingPunct="1">
              <a:buFontTx/>
              <a:buNone/>
            </a:pPr>
            <a:endParaRPr lang="en-GB" altLang="en-US" sz="2400">
              <a:solidFill>
                <a:schemeClr val="tx1"/>
              </a:solidFill>
            </a:endParaRPr>
          </a:p>
          <a:p>
            <a:pPr lvl="1" eaLnBrk="1" hangingPunct="1">
              <a:buFontTx/>
              <a:buNone/>
            </a:pPr>
            <a:endParaRPr lang="en-GB" altLang="en-US" sz="2400">
              <a:solidFill>
                <a:schemeClr val="tx1"/>
              </a:solidFill>
            </a:endParaRPr>
          </a:p>
          <a:p>
            <a:pPr lvl="1" eaLnBrk="1" hangingPunct="1">
              <a:buFontTx/>
              <a:buNone/>
            </a:pPr>
            <a:endParaRPr lang="en-GB" altLang="en-US" sz="2400">
              <a:solidFill>
                <a:schemeClr val="tx1"/>
              </a:solidFill>
            </a:endParaRPr>
          </a:p>
        </p:txBody>
      </p:sp>
      <p:sp>
        <p:nvSpPr>
          <p:cNvPr id="14340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84807" y="1775619"/>
            <a:ext cx="8374385" cy="4525962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buNone/>
            </a:pPr>
            <a:r>
              <a:rPr lang="en-GB" altLang="en-US" sz="2400" dirty="0">
                <a:solidFill>
                  <a:schemeClr val="hlink"/>
                </a:solidFill>
              </a:rPr>
              <a:t>        </a:t>
            </a:r>
            <a:r>
              <a:rPr lang="en-GB" altLang="en-US" sz="2400" b="1" dirty="0">
                <a:solidFill>
                  <a:schemeClr val="tx1"/>
                </a:solidFill>
              </a:rPr>
              <a:t>No numerical relationship between categories</a:t>
            </a:r>
          </a:p>
          <a:p>
            <a:pPr eaLnBrk="1" hangingPunct="1">
              <a:lnSpc>
                <a:spcPct val="80000"/>
              </a:lnSpc>
            </a:pPr>
            <a:endParaRPr lang="en-GB" altLang="en-US" sz="2400" dirty="0">
              <a:solidFill>
                <a:schemeClr val="hlink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GB" altLang="en-US" sz="2400" dirty="0">
                <a:solidFill>
                  <a:srgbClr val="FF0000"/>
                </a:solidFill>
              </a:rPr>
              <a:t>Nominal Data</a:t>
            </a:r>
            <a:r>
              <a:rPr lang="en-GB" altLang="en-US" sz="2400" dirty="0">
                <a:solidFill>
                  <a:schemeClr val="hlink"/>
                </a:solidFill>
              </a:rPr>
              <a:t>: </a:t>
            </a:r>
            <a:r>
              <a:rPr lang="en-GB" altLang="en-US" sz="2400" dirty="0"/>
              <a:t>no obvious ordering of categories. </a:t>
            </a:r>
          </a:p>
          <a:p>
            <a:pPr lvl="1" eaLnBrk="1" hangingPunct="1">
              <a:lnSpc>
                <a:spcPct val="80000"/>
              </a:lnSpc>
            </a:pPr>
            <a:r>
              <a:rPr lang="en-GB" altLang="en-US" sz="2400" dirty="0"/>
              <a:t>Favourite colour: green, blue, orange</a:t>
            </a:r>
          </a:p>
          <a:p>
            <a:pPr lvl="1" eaLnBrk="1" hangingPunct="1">
              <a:lnSpc>
                <a:spcPct val="80000"/>
              </a:lnSpc>
            </a:pPr>
            <a:r>
              <a:rPr lang="en-GB" altLang="en-US" sz="2400" dirty="0"/>
              <a:t>When there are only 2 possible categories, data is called </a:t>
            </a:r>
            <a:r>
              <a:rPr lang="en-GB" altLang="en-US" sz="2400" dirty="0">
                <a:solidFill>
                  <a:srgbClr val="FF0000"/>
                </a:solidFill>
              </a:rPr>
              <a:t>dichotomous or binary</a:t>
            </a:r>
            <a:r>
              <a:rPr lang="en-GB" altLang="en-US" sz="2400" dirty="0">
                <a:solidFill>
                  <a:schemeClr val="hlink"/>
                </a:solidFill>
              </a:rPr>
              <a:t> </a:t>
            </a:r>
            <a:r>
              <a:rPr lang="en-GB" altLang="en-US" sz="2400" dirty="0"/>
              <a:t>(i.e. 0 = have been to Disneyland, 1 = haven’t been).</a:t>
            </a:r>
          </a:p>
          <a:p>
            <a:pPr lvl="1" eaLnBrk="1" hangingPunct="1">
              <a:lnSpc>
                <a:spcPct val="80000"/>
              </a:lnSpc>
            </a:pPr>
            <a:endParaRPr lang="en-GB" altLang="en-US" sz="2400" dirty="0"/>
          </a:p>
          <a:p>
            <a:pPr eaLnBrk="1" hangingPunct="1">
              <a:lnSpc>
                <a:spcPct val="80000"/>
              </a:lnSpc>
            </a:pPr>
            <a:r>
              <a:rPr lang="en-GB" altLang="en-US" sz="2400" dirty="0">
                <a:solidFill>
                  <a:srgbClr val="FF0000"/>
                </a:solidFill>
              </a:rPr>
              <a:t>Ordinal Data</a:t>
            </a:r>
            <a:r>
              <a:rPr lang="en-GB" altLang="en-US" sz="2400" dirty="0">
                <a:solidFill>
                  <a:schemeClr val="hlink"/>
                </a:solidFill>
              </a:rPr>
              <a:t>: </a:t>
            </a:r>
            <a:r>
              <a:rPr lang="en-GB" altLang="en-US" sz="2400" dirty="0"/>
              <a:t>there is natural order of the categories. </a:t>
            </a:r>
          </a:p>
          <a:p>
            <a:pPr lvl="1" eaLnBrk="1" hangingPunct="1">
              <a:lnSpc>
                <a:spcPct val="80000"/>
              </a:lnSpc>
            </a:pPr>
            <a:r>
              <a:rPr lang="en-GB" altLang="en-US" sz="2400" dirty="0"/>
              <a:t>Height: short, medium, tall</a:t>
            </a:r>
          </a:p>
          <a:p>
            <a:pPr lvl="1" eaLnBrk="1" hangingPunct="1">
              <a:lnSpc>
                <a:spcPct val="80000"/>
              </a:lnSpc>
            </a:pPr>
            <a:r>
              <a:rPr lang="en-GB" altLang="en-US" sz="2400" dirty="0"/>
              <a:t>Physical Activity: Low/Moderate/High</a:t>
            </a:r>
          </a:p>
          <a:p>
            <a:pPr lvl="1" eaLnBrk="1" hangingPunct="1">
              <a:lnSpc>
                <a:spcPct val="80000"/>
              </a:lnSpc>
            </a:pPr>
            <a:endParaRPr lang="en-GB" altLang="en-US" sz="2400" dirty="0"/>
          </a:p>
          <a:p>
            <a:pPr lvl="1" eaLnBrk="1" hangingPunct="1">
              <a:lnSpc>
                <a:spcPct val="80000"/>
              </a:lnSpc>
            </a:pPr>
            <a:endParaRPr lang="en-GB" altLang="en-US" sz="1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827584" y="188640"/>
            <a:ext cx="7594421" cy="1008112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4400" dirty="0">
                <a:solidFill>
                  <a:schemeClr val="tx1"/>
                </a:solidFill>
              </a:rPr>
              <a:t>Types of Data: Quantitative</a:t>
            </a: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685800" y="1412776"/>
            <a:ext cx="7772400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marL="0" indent="0" algn="ctr" eaLnBrk="1" hangingPunct="1">
              <a:buNone/>
            </a:pPr>
            <a:r>
              <a:rPr lang="en-GB" altLang="en-US" sz="2400" b="1" dirty="0">
                <a:solidFill>
                  <a:schemeClr val="tx1"/>
                </a:solidFill>
              </a:rPr>
              <a:t>Data are numerical, arising from counts or measurements</a:t>
            </a:r>
          </a:p>
          <a:p>
            <a:pPr marL="0" indent="0" eaLnBrk="1" hangingPunct="1">
              <a:buNone/>
            </a:pPr>
            <a:endParaRPr lang="en-GB" altLang="en-US" sz="800" dirty="0"/>
          </a:p>
          <a:p>
            <a:pPr eaLnBrk="1" hangingPunct="1"/>
            <a:r>
              <a:rPr lang="en-GB" altLang="en-US" sz="2400" dirty="0">
                <a:solidFill>
                  <a:srgbClr val="FF3300"/>
                </a:solidFill>
              </a:rPr>
              <a:t>Discrete data</a:t>
            </a:r>
            <a:r>
              <a:rPr lang="en-GB" altLang="en-US" sz="2400" dirty="0"/>
              <a:t>: can only take specified values, e.g. integers. </a:t>
            </a:r>
          </a:p>
          <a:p>
            <a:pPr lvl="1" eaLnBrk="1" hangingPunct="1">
              <a:lnSpc>
                <a:spcPct val="80000"/>
              </a:lnSpc>
            </a:pPr>
            <a:r>
              <a:rPr lang="en-GB" altLang="en-US" sz="2400" dirty="0"/>
              <a:t>number of children, </a:t>
            </a:r>
          </a:p>
          <a:p>
            <a:pPr lvl="1" eaLnBrk="1" hangingPunct="1">
              <a:lnSpc>
                <a:spcPct val="80000"/>
              </a:lnSpc>
            </a:pPr>
            <a:r>
              <a:rPr lang="en-GB" altLang="en-US" sz="2400" dirty="0"/>
              <a:t>number of beds available in a hospital.</a:t>
            </a:r>
          </a:p>
          <a:p>
            <a:pPr lvl="1" eaLnBrk="1" hangingPunct="1">
              <a:lnSpc>
                <a:spcPct val="80000"/>
              </a:lnSpc>
            </a:pPr>
            <a:r>
              <a:rPr lang="en-GB" altLang="en-US" sz="2400" dirty="0"/>
              <a:t>Shoe size</a:t>
            </a:r>
          </a:p>
          <a:p>
            <a:pPr lvl="1" eaLnBrk="1" hangingPunct="1">
              <a:lnSpc>
                <a:spcPct val="80000"/>
              </a:lnSpc>
            </a:pPr>
            <a:endParaRPr lang="en-GB" altLang="en-US" sz="2400" dirty="0"/>
          </a:p>
          <a:p>
            <a:pPr eaLnBrk="1" hangingPunct="1"/>
            <a:r>
              <a:rPr lang="en-GB" altLang="en-US" sz="2400" dirty="0">
                <a:solidFill>
                  <a:srgbClr val="FF3300"/>
                </a:solidFill>
              </a:rPr>
              <a:t>Continuous data</a:t>
            </a:r>
            <a:r>
              <a:rPr lang="en-GB" altLang="en-US" sz="2400" dirty="0"/>
              <a:t>: measurable quantities with  possible values in an interval/range </a:t>
            </a:r>
          </a:p>
          <a:p>
            <a:pPr lvl="1" eaLnBrk="1" hangingPunct="1">
              <a:lnSpc>
                <a:spcPct val="80000"/>
              </a:lnSpc>
            </a:pPr>
            <a:r>
              <a:rPr lang="en-GB" altLang="en-US" sz="2400" dirty="0"/>
              <a:t>BMI</a:t>
            </a:r>
          </a:p>
          <a:p>
            <a:pPr lvl="1" eaLnBrk="1" hangingPunct="1">
              <a:lnSpc>
                <a:spcPct val="80000"/>
              </a:lnSpc>
            </a:pPr>
            <a:r>
              <a:rPr lang="en-GB" altLang="en-US" sz="2400" dirty="0"/>
              <a:t>Blood pressure</a:t>
            </a:r>
          </a:p>
          <a:p>
            <a:pPr lvl="1" eaLnBrk="1" hangingPunct="1">
              <a:lnSpc>
                <a:spcPct val="80000"/>
              </a:lnSpc>
            </a:pPr>
            <a:r>
              <a:rPr lang="en-GB" altLang="en-US" sz="2400" dirty="0"/>
              <a:t>Length of foot</a:t>
            </a:r>
          </a:p>
          <a:p>
            <a:pPr eaLnBrk="1" hangingPunct="1">
              <a:buFontTx/>
              <a:buNone/>
            </a:pPr>
            <a:endParaRPr lang="en-GB" altLang="en-US"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88950" y="188640"/>
            <a:ext cx="8229600" cy="936104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GB" sz="4000" dirty="0"/>
              <a:t>Statistical analysis</a:t>
            </a:r>
          </a:p>
        </p:txBody>
      </p:sp>
      <p:sp>
        <p:nvSpPr>
          <p:cNvPr id="6147" name="Rectangle 4"/>
          <p:cNvSpPr>
            <a:spLocks noChangeArrowheads="1"/>
          </p:cNvSpPr>
          <p:nvPr/>
        </p:nvSpPr>
        <p:spPr bwMode="auto">
          <a:xfrm>
            <a:off x="2089150" y="5329238"/>
            <a:ext cx="4648200" cy="1066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6148" name="Rectangle 5" descr="10%"/>
          <p:cNvSpPr>
            <a:spLocks noChangeArrowheads="1"/>
          </p:cNvSpPr>
          <p:nvPr/>
        </p:nvSpPr>
        <p:spPr bwMode="auto">
          <a:xfrm>
            <a:off x="1403350" y="4049713"/>
            <a:ext cx="6172200" cy="2133600"/>
          </a:xfrm>
          <a:prstGeom prst="rect">
            <a:avLst/>
          </a:prstGeom>
          <a:pattFill prst="pct10">
            <a:fgClr>
              <a:srgbClr val="9999FF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grpSp>
        <p:nvGrpSpPr>
          <p:cNvPr id="6149" name="Group 6"/>
          <p:cNvGrpSpPr>
            <a:grpSpLocks/>
          </p:cNvGrpSpPr>
          <p:nvPr/>
        </p:nvGrpSpPr>
        <p:grpSpPr bwMode="auto">
          <a:xfrm>
            <a:off x="1403350" y="1916113"/>
            <a:ext cx="6172200" cy="2133600"/>
            <a:chOff x="240" y="1450"/>
            <a:chExt cx="3888" cy="1344"/>
          </a:xfrm>
        </p:grpSpPr>
        <p:sp>
          <p:nvSpPr>
            <p:cNvPr id="6166" name="Rectangle 7" descr="20%"/>
            <p:cNvSpPr>
              <a:spLocks noChangeArrowheads="1"/>
            </p:cNvSpPr>
            <p:nvPr/>
          </p:nvSpPr>
          <p:spPr bwMode="auto">
            <a:xfrm>
              <a:off x="240" y="1450"/>
              <a:ext cx="3888" cy="1344"/>
            </a:xfrm>
            <a:prstGeom prst="rect">
              <a:avLst/>
            </a:prstGeom>
            <a:pattFill prst="pct20">
              <a:fgClr>
                <a:srgbClr val="FF3300"/>
              </a:fgClr>
              <a:bgClr>
                <a:schemeClr val="bg1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6167" name="Text Box 8"/>
            <p:cNvSpPr txBox="1">
              <a:spLocks noChangeArrowheads="1"/>
            </p:cNvSpPr>
            <p:nvPr/>
          </p:nvSpPr>
          <p:spPr bwMode="auto">
            <a:xfrm>
              <a:off x="284" y="1524"/>
              <a:ext cx="1396" cy="5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it-IT" altLang="en-US" sz="2400" b="1">
                  <a:solidFill>
                    <a:srgbClr val="FF3300"/>
                  </a:solidFill>
                </a:rPr>
                <a:t>Target population</a:t>
              </a:r>
            </a:p>
          </p:txBody>
        </p:sp>
      </p:grpSp>
      <p:grpSp>
        <p:nvGrpSpPr>
          <p:cNvPr id="6150" name="Group 9"/>
          <p:cNvGrpSpPr>
            <a:grpSpLocks/>
          </p:cNvGrpSpPr>
          <p:nvPr/>
        </p:nvGrpSpPr>
        <p:grpSpPr bwMode="auto">
          <a:xfrm>
            <a:off x="2927350" y="5634038"/>
            <a:ext cx="4629150" cy="919162"/>
            <a:chOff x="1200" y="3792"/>
            <a:chExt cx="2916" cy="579"/>
          </a:xfrm>
        </p:grpSpPr>
        <p:sp>
          <p:nvSpPr>
            <p:cNvPr id="6163" name="Line 10"/>
            <p:cNvSpPr>
              <a:spLocks noChangeShapeType="1"/>
            </p:cNvSpPr>
            <p:nvPr/>
          </p:nvSpPr>
          <p:spPr bwMode="auto">
            <a:xfrm flipV="1">
              <a:off x="1200" y="3924"/>
              <a:ext cx="1488" cy="1"/>
            </a:xfrm>
            <a:prstGeom prst="line">
              <a:avLst/>
            </a:prstGeom>
            <a:noFill/>
            <a:ln w="762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164" name="Text Box 11"/>
            <p:cNvSpPr txBox="1">
              <a:spLocks noChangeArrowheads="1"/>
            </p:cNvSpPr>
            <p:nvPr/>
          </p:nvSpPr>
          <p:spPr bwMode="auto">
            <a:xfrm>
              <a:off x="2484" y="3792"/>
              <a:ext cx="16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it-IT" altLang="en-US" sz="2400" b="1" dirty="0">
                  <a:solidFill>
                    <a:srgbClr val="0000FF"/>
                  </a:solidFill>
                </a:rPr>
                <a:t>Estimators</a:t>
              </a:r>
            </a:p>
          </p:txBody>
        </p:sp>
        <p:sp>
          <p:nvSpPr>
            <p:cNvPr id="6165" name="Text Box 12"/>
            <p:cNvSpPr txBox="1">
              <a:spLocks noChangeArrowheads="1"/>
            </p:cNvSpPr>
            <p:nvPr/>
          </p:nvSpPr>
          <p:spPr bwMode="auto">
            <a:xfrm>
              <a:off x="1488" y="4140"/>
              <a:ext cx="1440" cy="231"/>
            </a:xfrm>
            <a:prstGeom prst="rect">
              <a:avLst/>
            </a:prstGeom>
            <a:solidFill>
              <a:srgbClr val="2222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it-IT" altLang="en-US" sz="1800" b="1">
                  <a:solidFill>
                    <a:schemeClr val="bg1"/>
                  </a:solidFill>
                </a:rPr>
                <a:t>Describe</a:t>
              </a:r>
            </a:p>
          </p:txBody>
        </p:sp>
      </p:grpSp>
      <p:sp>
        <p:nvSpPr>
          <p:cNvPr id="6151" name="Text Box 13"/>
          <p:cNvSpPr txBox="1">
            <a:spLocks noChangeArrowheads="1"/>
          </p:cNvSpPr>
          <p:nvPr/>
        </p:nvSpPr>
        <p:spPr bwMode="auto">
          <a:xfrm>
            <a:off x="1492250" y="5618163"/>
            <a:ext cx="221615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it-IT" altLang="en-US" sz="2400" b="1" dirty="0">
                <a:solidFill>
                  <a:srgbClr val="0000FF"/>
                </a:solidFill>
              </a:rPr>
              <a:t>Sample Data</a:t>
            </a:r>
          </a:p>
        </p:txBody>
      </p:sp>
      <p:grpSp>
        <p:nvGrpSpPr>
          <p:cNvPr id="6152" name="Group 14"/>
          <p:cNvGrpSpPr>
            <a:grpSpLocks/>
          </p:cNvGrpSpPr>
          <p:nvPr/>
        </p:nvGrpSpPr>
        <p:grpSpPr bwMode="auto">
          <a:xfrm flipH="1">
            <a:off x="2500085" y="2806403"/>
            <a:ext cx="0" cy="2733874"/>
            <a:chOff x="49414" y="1595"/>
            <a:chExt cx="0" cy="1968"/>
          </a:xfrm>
        </p:grpSpPr>
        <p:sp>
          <p:nvSpPr>
            <p:cNvPr id="6161" name="Line 15"/>
            <p:cNvSpPr>
              <a:spLocks noChangeShapeType="1"/>
            </p:cNvSpPr>
            <p:nvPr/>
          </p:nvSpPr>
          <p:spPr bwMode="auto">
            <a:xfrm>
              <a:off x="49414" y="1595"/>
              <a:ext cx="0" cy="1968"/>
            </a:xfrm>
            <a:prstGeom prst="line">
              <a:avLst/>
            </a:prstGeom>
            <a:noFill/>
            <a:ln w="762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162" name="Line 16"/>
            <p:cNvSpPr>
              <a:spLocks noChangeShapeType="1"/>
            </p:cNvSpPr>
            <p:nvPr/>
          </p:nvSpPr>
          <p:spPr bwMode="auto">
            <a:xfrm flipH="1">
              <a:off x="49414" y="1617"/>
              <a:ext cx="0" cy="962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anchor="ctr">
              <a:spAutoFit/>
            </a:bodyPr>
            <a:lstStyle/>
            <a:p>
              <a:endParaRPr lang="en-GB"/>
            </a:p>
          </p:txBody>
        </p:sp>
      </p:grpSp>
      <p:sp>
        <p:nvSpPr>
          <p:cNvPr id="6153" name="Text Box 17"/>
          <p:cNvSpPr txBox="1">
            <a:spLocks noChangeArrowheads="1"/>
          </p:cNvSpPr>
          <p:nvPr/>
        </p:nvSpPr>
        <p:spPr bwMode="auto">
          <a:xfrm>
            <a:off x="1555750" y="3881438"/>
            <a:ext cx="2286000" cy="369887"/>
          </a:xfrm>
          <a:prstGeom prst="rect">
            <a:avLst/>
          </a:prstGeom>
          <a:solidFill>
            <a:srgbClr val="2222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it-IT" altLang="en-US" sz="1800" b="1">
                <a:solidFill>
                  <a:schemeClr val="bg1"/>
                </a:solidFill>
              </a:rPr>
              <a:t>Sample/experiment</a:t>
            </a:r>
          </a:p>
        </p:txBody>
      </p:sp>
      <p:sp>
        <p:nvSpPr>
          <p:cNvPr id="6154" name="Line 18"/>
          <p:cNvSpPr>
            <a:spLocks noChangeShapeType="1"/>
          </p:cNvSpPr>
          <p:nvPr/>
        </p:nvSpPr>
        <p:spPr bwMode="auto">
          <a:xfrm flipH="1">
            <a:off x="6251575" y="2767013"/>
            <a:ext cx="0" cy="2809875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155" name="Line 19"/>
          <p:cNvSpPr>
            <a:spLocks noChangeShapeType="1"/>
          </p:cNvSpPr>
          <p:nvPr/>
        </p:nvSpPr>
        <p:spPr bwMode="auto">
          <a:xfrm>
            <a:off x="6251575" y="4048125"/>
            <a:ext cx="0" cy="1600200"/>
          </a:xfrm>
          <a:prstGeom prst="line">
            <a:avLst/>
          </a:prstGeom>
          <a:noFill/>
          <a:ln w="762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GB"/>
          </a:p>
        </p:txBody>
      </p:sp>
      <p:sp>
        <p:nvSpPr>
          <p:cNvPr id="6156" name="Text Box 20"/>
          <p:cNvSpPr txBox="1">
            <a:spLocks noChangeArrowheads="1"/>
          </p:cNvSpPr>
          <p:nvPr/>
        </p:nvSpPr>
        <p:spPr bwMode="auto">
          <a:xfrm>
            <a:off x="5137150" y="3881438"/>
            <a:ext cx="2286000" cy="366712"/>
          </a:xfrm>
          <a:prstGeom prst="rect">
            <a:avLst/>
          </a:prstGeom>
          <a:solidFill>
            <a:srgbClr val="2222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it-IT" altLang="en-US" sz="1800" b="1" dirty="0">
                <a:solidFill>
                  <a:schemeClr val="bg1"/>
                </a:solidFill>
              </a:rPr>
              <a:t>Inference</a:t>
            </a:r>
          </a:p>
        </p:txBody>
      </p:sp>
      <p:sp>
        <p:nvSpPr>
          <p:cNvPr id="6157" name="Text Box 21"/>
          <p:cNvSpPr txBox="1">
            <a:spLocks noChangeArrowheads="1"/>
          </p:cNvSpPr>
          <p:nvPr/>
        </p:nvSpPr>
        <p:spPr bwMode="auto">
          <a:xfrm>
            <a:off x="5029200" y="2014538"/>
            <a:ext cx="25908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it-IT" altLang="en-US" sz="2400" b="1">
                <a:solidFill>
                  <a:srgbClr val="FF0000"/>
                </a:solidFill>
              </a:rPr>
              <a:t>Parameters of interest</a:t>
            </a:r>
          </a:p>
        </p:txBody>
      </p:sp>
      <p:grpSp>
        <p:nvGrpSpPr>
          <p:cNvPr id="6158" name="Group 22"/>
          <p:cNvGrpSpPr>
            <a:grpSpLocks/>
          </p:cNvGrpSpPr>
          <p:nvPr/>
        </p:nvGrpSpPr>
        <p:grpSpPr bwMode="auto">
          <a:xfrm>
            <a:off x="3460750" y="1557338"/>
            <a:ext cx="2286000" cy="709612"/>
            <a:chOff x="1536" y="1224"/>
            <a:chExt cx="1440" cy="447"/>
          </a:xfrm>
        </p:grpSpPr>
        <p:sp>
          <p:nvSpPr>
            <p:cNvPr id="6159" name="Text Box 23"/>
            <p:cNvSpPr txBox="1">
              <a:spLocks noChangeArrowheads="1"/>
            </p:cNvSpPr>
            <p:nvPr/>
          </p:nvSpPr>
          <p:spPr bwMode="auto">
            <a:xfrm>
              <a:off x="1536" y="1224"/>
              <a:ext cx="1440" cy="231"/>
            </a:xfrm>
            <a:prstGeom prst="rect">
              <a:avLst/>
            </a:prstGeom>
            <a:solidFill>
              <a:srgbClr val="2222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it-IT" altLang="en-US" sz="1800" b="1">
                  <a:solidFill>
                    <a:schemeClr val="bg1"/>
                  </a:solidFill>
                </a:rPr>
                <a:t>Theorise</a:t>
              </a:r>
            </a:p>
          </p:txBody>
        </p:sp>
        <p:sp>
          <p:nvSpPr>
            <p:cNvPr id="6160" name="Line 24"/>
            <p:cNvSpPr>
              <a:spLocks noChangeShapeType="1"/>
            </p:cNvSpPr>
            <p:nvPr/>
          </p:nvSpPr>
          <p:spPr bwMode="auto">
            <a:xfrm flipH="1">
              <a:off x="1680" y="1671"/>
              <a:ext cx="1008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457200" y="188913"/>
            <a:ext cx="8229600" cy="1143000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4400" dirty="0">
                <a:solidFill>
                  <a:schemeClr val="tx1"/>
                </a:solidFill>
              </a:rPr>
              <a:t>Steps in a research project</a:t>
            </a:r>
          </a:p>
        </p:txBody>
      </p:sp>
      <p:sp>
        <p:nvSpPr>
          <p:cNvPr id="11267" name="Rectangle 5"/>
          <p:cNvSpPr>
            <a:spLocks noChangeArrowheads="1"/>
          </p:cNvSpPr>
          <p:nvPr/>
        </p:nvSpPr>
        <p:spPr bwMode="auto">
          <a:xfrm>
            <a:off x="323528" y="1700212"/>
            <a:ext cx="7993062" cy="436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FontTx/>
              <a:buAutoNum type="arabicPeriod"/>
            </a:pPr>
            <a:r>
              <a:rPr lang="en-GB" altLang="en-US" sz="2400" dirty="0"/>
              <a:t>Formulation of hypotheses  (e.g. people who do not eat fruit and vegetables have a higher BMI)</a:t>
            </a:r>
          </a:p>
          <a:p>
            <a:pPr eaLnBrk="1" hangingPunct="1">
              <a:lnSpc>
                <a:spcPct val="105000"/>
              </a:lnSpc>
              <a:buClr>
                <a:schemeClr val="accent2"/>
              </a:buClr>
              <a:buFontTx/>
              <a:buAutoNum type="arabicPeriod"/>
            </a:pPr>
            <a:r>
              <a:rPr lang="en-GB" altLang="en-US" sz="2400" dirty="0"/>
              <a:t>Planning and design  (what data should be collected?)</a:t>
            </a:r>
          </a:p>
          <a:p>
            <a:pPr eaLnBrk="1" hangingPunct="1">
              <a:lnSpc>
                <a:spcPct val="105000"/>
              </a:lnSpc>
              <a:buClr>
                <a:schemeClr val="accent2"/>
              </a:buClr>
              <a:buFontTx/>
              <a:buAutoNum type="arabicPeriod"/>
            </a:pPr>
            <a:r>
              <a:rPr lang="en-GB" altLang="en-US" sz="2400" dirty="0"/>
              <a:t>Data collection</a:t>
            </a:r>
          </a:p>
          <a:p>
            <a:pPr eaLnBrk="1" hangingPunct="1">
              <a:lnSpc>
                <a:spcPct val="105000"/>
              </a:lnSpc>
              <a:buClr>
                <a:schemeClr val="accent2"/>
              </a:buClr>
              <a:buFontTx/>
              <a:buAutoNum type="arabicPeriod"/>
            </a:pPr>
            <a:r>
              <a:rPr lang="en-GB" altLang="en-US" sz="2400" dirty="0"/>
              <a:t>Data processing and exploratory displays</a:t>
            </a:r>
          </a:p>
          <a:p>
            <a:pPr eaLnBrk="1" hangingPunct="1">
              <a:lnSpc>
                <a:spcPct val="105000"/>
              </a:lnSpc>
              <a:buClr>
                <a:schemeClr val="accent2"/>
              </a:buClr>
              <a:buFontTx/>
              <a:buAutoNum type="arabicPeriod"/>
            </a:pPr>
            <a:r>
              <a:rPr lang="en-GB" altLang="en-US" sz="2400" dirty="0"/>
              <a:t>Data analysis</a:t>
            </a:r>
          </a:p>
          <a:p>
            <a:pPr eaLnBrk="1" hangingPunct="1">
              <a:lnSpc>
                <a:spcPct val="105000"/>
              </a:lnSpc>
              <a:buClr>
                <a:schemeClr val="accent2"/>
              </a:buClr>
              <a:buFontTx/>
              <a:buAutoNum type="arabicPeriod"/>
            </a:pPr>
            <a:r>
              <a:rPr lang="en-GB" altLang="en-US" sz="2400" dirty="0"/>
              <a:t>Interpretation</a:t>
            </a:r>
          </a:p>
          <a:p>
            <a:pPr eaLnBrk="1" hangingPunct="1">
              <a:lnSpc>
                <a:spcPct val="105000"/>
              </a:lnSpc>
              <a:buClr>
                <a:schemeClr val="accent2"/>
              </a:buClr>
              <a:buFontTx/>
              <a:buAutoNum type="arabicPeriod"/>
            </a:pPr>
            <a:r>
              <a:rPr lang="en-GB" altLang="en-US" sz="2400" dirty="0"/>
              <a:t>Presentation of results (e.g. paper)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464856" y="2840752"/>
            <a:ext cx="1522512" cy="1631216"/>
          </a:xfrm>
          <a:prstGeom prst="rect">
            <a:avLst/>
          </a:prstGeom>
          <a:noFill/>
          <a:ln w="25400"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FF0000"/>
                </a:solidFill>
              </a:rPr>
              <a:t>Statistical thinking involves all these steps</a:t>
            </a:r>
          </a:p>
        </p:txBody>
      </p:sp>
      <p:sp>
        <p:nvSpPr>
          <p:cNvPr id="3" name="Right Brace 2"/>
          <p:cNvSpPr/>
          <p:nvPr/>
        </p:nvSpPr>
        <p:spPr>
          <a:xfrm>
            <a:off x="7032808" y="2190042"/>
            <a:ext cx="432048" cy="3255182"/>
          </a:xfrm>
          <a:prstGeom prst="rightBrace">
            <a:avLst>
              <a:gd name="adj1" fmla="val 8333"/>
              <a:gd name="adj2" fmla="val 51411"/>
            </a:avLst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D19F2-2A2D-3A45-B952-925699996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30000"/>
              </a:spcBef>
              <a:buFontTx/>
              <a:buNone/>
            </a:pPr>
            <a:r>
              <a:rPr lang="en-GB" altLang="en-US" dirty="0">
                <a:solidFill>
                  <a:schemeClr val="tx1"/>
                </a:solidFill>
              </a:rPr>
              <a:t>In this course, our focus is on </a:t>
            </a:r>
            <a:r>
              <a:rPr lang="en-GB" altLang="en-US" i="1" dirty="0">
                <a:solidFill>
                  <a:schemeClr val="tx1"/>
                </a:solidFill>
              </a:rPr>
              <a:t>descriptive statistics. </a:t>
            </a:r>
            <a:r>
              <a:rPr lang="en-GB" altLang="en-US" dirty="0">
                <a:solidFill>
                  <a:schemeClr val="tx1"/>
                </a:solidFill>
              </a:rPr>
              <a:t>We want to be able to: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endParaRPr lang="en-GB" altLang="en-US" sz="1000" dirty="0">
              <a:solidFill>
                <a:schemeClr val="tx1"/>
              </a:solidFill>
            </a:endParaRPr>
          </a:p>
          <a:p>
            <a:pPr eaLnBrk="1" hangingPunct="1"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en-GB" altLang="en-US" dirty="0">
                <a:latin typeface="Franklin Gothic Demi Cond" panose="020B0706030402020204" pitchFamily="34" charset="0"/>
              </a:rPr>
              <a:t>Quantify the effects of interest, so they can be compared between different groups</a:t>
            </a:r>
          </a:p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GB" altLang="en-US" sz="1000" dirty="0">
              <a:latin typeface="Franklin Gothic Demi Cond" panose="020B0706030402020204" pitchFamily="34" charset="0"/>
            </a:endParaRPr>
          </a:p>
          <a:p>
            <a:pPr eaLnBrk="1" hangingPunct="1">
              <a:spcBef>
                <a:spcPct val="30000"/>
              </a:spcBef>
              <a:buFont typeface="Wingdings" panose="05000000000000000000" pitchFamily="2" charset="2"/>
              <a:buChar char="Ø"/>
            </a:pPr>
            <a:r>
              <a:rPr lang="en-GB" altLang="en-US" dirty="0">
                <a:latin typeface="Franklin Gothic Demi Cond" panose="020B0706030402020204" pitchFamily="34" charset="0"/>
              </a:rPr>
              <a:t>Quantify variability, so we can assess whether differences between groups are real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340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8640"/>
            <a:ext cx="8229600" cy="1143000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GB" dirty="0"/>
              <a:t>Course Aims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25924"/>
            <a:ext cx="8435280" cy="4886003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GB" altLang="en-US" sz="2800" dirty="0"/>
              <a:t>By the end of this course, you will be better able to:</a:t>
            </a:r>
            <a:endParaRPr lang="en-GB" altLang="en-US" sz="1600" dirty="0"/>
          </a:p>
          <a:p>
            <a:pPr lvl="0"/>
            <a:r>
              <a:rPr lang="en-US" sz="2800" b="1" dirty="0"/>
              <a:t>Understand</a:t>
            </a:r>
            <a:r>
              <a:rPr lang="en-US" sz="2800" dirty="0"/>
              <a:t> the need for statistics, their uses and limitations.</a:t>
            </a:r>
            <a:endParaRPr lang="en-GB" sz="2800" dirty="0"/>
          </a:p>
          <a:p>
            <a:pPr lvl="0"/>
            <a:r>
              <a:rPr lang="en-US" sz="2800" b="1" dirty="0"/>
              <a:t>Interpret</a:t>
            </a:r>
            <a:r>
              <a:rPr lang="en-US" sz="2800" dirty="0"/>
              <a:t> graphical representations of sampled data</a:t>
            </a:r>
            <a:endParaRPr lang="en-GB" sz="2800" dirty="0"/>
          </a:p>
          <a:p>
            <a:pPr lvl="0"/>
            <a:r>
              <a:rPr lang="en-US" sz="2800" b="1" dirty="0"/>
              <a:t>Calculate</a:t>
            </a:r>
            <a:r>
              <a:rPr lang="en-US" sz="2800" dirty="0"/>
              <a:t> descriptive statistics for sampled data</a:t>
            </a:r>
            <a:endParaRPr lang="en-GB" sz="2800" dirty="0"/>
          </a:p>
          <a:p>
            <a:pPr lvl="0"/>
            <a:r>
              <a:rPr lang="en-US" sz="2800" b="1" dirty="0"/>
              <a:t>Apply</a:t>
            </a:r>
            <a:r>
              <a:rPr lang="en-US" sz="2800" dirty="0"/>
              <a:t> the normal distribution to answer questions about a population</a:t>
            </a:r>
            <a:endParaRPr lang="en-GB" sz="2800" dirty="0"/>
          </a:p>
          <a:p>
            <a:pPr lvl="0"/>
            <a:r>
              <a:rPr lang="en-US" sz="2800" b="1" dirty="0"/>
              <a:t>Identify</a:t>
            </a:r>
            <a:r>
              <a:rPr lang="en-US" sz="2800" dirty="0"/>
              <a:t> potential sources of bias in a scientific study</a:t>
            </a:r>
            <a:endParaRPr lang="en-GB" sz="2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42D48-40BB-3C47-93E0-C86A753EF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68960"/>
            <a:ext cx="8229600" cy="3057203"/>
          </a:xfrm>
        </p:spPr>
        <p:txBody>
          <a:bodyPr/>
          <a:lstStyle/>
          <a:p>
            <a:r>
              <a:rPr lang="en-US" sz="4000" dirty="0"/>
              <a:t>2. Displaying Data</a:t>
            </a:r>
          </a:p>
        </p:txBody>
      </p:sp>
    </p:spTree>
    <p:extLst>
      <p:ext uri="{BB962C8B-B14F-4D97-AF65-F5344CB8AC3E}">
        <p14:creationId xmlns:p14="http://schemas.microsoft.com/office/powerpoint/2010/main" val="4019344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688856" y="404813"/>
            <a:ext cx="7339528" cy="1143000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4000" dirty="0"/>
              <a:t>Displaying Data</a:t>
            </a: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altLang="en-US" sz="2800" dirty="0"/>
              <a:t>Several possible methods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altLang="en-US" dirty="0">
                <a:solidFill>
                  <a:srgbClr val="C00000"/>
                </a:solidFill>
              </a:rPr>
              <a:t>Tables</a:t>
            </a:r>
          </a:p>
          <a:p>
            <a:pPr lvl="2" eaLnBrk="1" hangingPunct="1">
              <a:lnSpc>
                <a:spcPct val="90000"/>
              </a:lnSpc>
            </a:pPr>
            <a:r>
              <a:rPr lang="en-GB" altLang="en-US" sz="2800" dirty="0"/>
              <a:t>Frequency Tables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altLang="en-US" dirty="0">
                <a:solidFill>
                  <a:srgbClr val="C00000"/>
                </a:solidFill>
              </a:rPr>
              <a:t>Figures</a:t>
            </a:r>
          </a:p>
          <a:p>
            <a:pPr lvl="2" eaLnBrk="1" hangingPunct="1">
              <a:lnSpc>
                <a:spcPct val="90000"/>
              </a:lnSpc>
            </a:pPr>
            <a:r>
              <a:rPr lang="en-GB" altLang="en-US" sz="2800" dirty="0"/>
              <a:t>Bar Charts</a:t>
            </a:r>
          </a:p>
          <a:p>
            <a:pPr lvl="2" eaLnBrk="1" hangingPunct="1">
              <a:lnSpc>
                <a:spcPct val="90000"/>
              </a:lnSpc>
            </a:pPr>
            <a:r>
              <a:rPr lang="en-GB" altLang="en-US" sz="2800" dirty="0"/>
              <a:t>Histograms</a:t>
            </a:r>
          </a:p>
          <a:p>
            <a:pPr lvl="2" eaLnBrk="1" hangingPunct="1">
              <a:lnSpc>
                <a:spcPct val="90000"/>
              </a:lnSpc>
            </a:pPr>
            <a:r>
              <a:rPr lang="en-GB" altLang="en-US" sz="2800" dirty="0"/>
              <a:t>Scatter plots</a:t>
            </a:r>
          </a:p>
          <a:p>
            <a:pPr lvl="2" eaLnBrk="1" hangingPunct="1">
              <a:lnSpc>
                <a:spcPct val="90000"/>
              </a:lnSpc>
            </a:pPr>
            <a:r>
              <a:rPr lang="en-GB" altLang="en-US" sz="2800" dirty="0"/>
              <a:t> ……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547688" y="188913"/>
            <a:ext cx="8229600" cy="863823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GB" sz="4000" dirty="0"/>
              <a:t>Frequency Tables</a:t>
            </a:r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1355725" y="2378075"/>
            <a:ext cx="1841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algn="ctr" eaLnBrk="1" hangingPunct="1">
              <a:buFontTx/>
              <a:buNone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8436" name="Text Box 7"/>
          <p:cNvSpPr txBox="1">
            <a:spLocks noChangeArrowheads="1"/>
          </p:cNvSpPr>
          <p:nvPr/>
        </p:nvSpPr>
        <p:spPr bwMode="auto">
          <a:xfrm>
            <a:off x="179388" y="1341438"/>
            <a:ext cx="896461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/>
              <a:t>List all possible categories with numerical counts corresponding to each one.</a:t>
            </a:r>
          </a:p>
        </p:txBody>
      </p:sp>
      <p:graphicFrame>
        <p:nvGraphicFramePr>
          <p:cNvPr id="29755" name="Group 5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5446555"/>
              </p:ext>
            </p:extLst>
          </p:nvPr>
        </p:nvGraphicFramePr>
        <p:xfrm>
          <a:off x="547688" y="2852738"/>
          <a:ext cx="8229600" cy="2925936"/>
        </p:xfrm>
        <a:graphic>
          <a:graphicData uri="http://schemas.openxmlformats.org/drawingml/2006/table">
            <a:tbl>
              <a:tblPr/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</a:endParaRP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Rural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Urban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CED Grade 3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10182 (4.2%)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1590 (4%)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CED Grade 2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21577 (8.9%)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2703 (6.8%) 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CED Grade 1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62305 (25.7%) 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7512 (18.9%) 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Normal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125095 (51.6%) 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20431 (51.4%) 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At risk of overweight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13334 (5.5%)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3895 (9.8%) 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Overweight 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8970 (3.7%)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3180 (8.0%)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Obese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970 (0.4%)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437 (1.1%)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8475" name="Text Box 56"/>
          <p:cNvSpPr txBox="1">
            <a:spLocks noChangeArrowheads="1"/>
          </p:cNvSpPr>
          <p:nvPr/>
        </p:nvSpPr>
        <p:spPr bwMode="auto">
          <a:xfrm>
            <a:off x="593725" y="2133600"/>
            <a:ext cx="8135938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600" b="1" dirty="0">
                <a:solidFill>
                  <a:srgbClr val="FF3300"/>
                </a:solidFill>
              </a:rPr>
              <a:t>Prevalence of overweight and chronic energy deficiency (CED) among women in rural and urban areas in Bangladesh 2000-2004</a:t>
            </a:r>
          </a:p>
        </p:txBody>
      </p:sp>
      <p:sp>
        <p:nvSpPr>
          <p:cNvPr id="18476" name="Text Box 60"/>
          <p:cNvSpPr txBox="1">
            <a:spLocks noChangeArrowheads="1"/>
          </p:cNvSpPr>
          <p:nvPr/>
        </p:nvSpPr>
        <p:spPr bwMode="auto">
          <a:xfrm>
            <a:off x="2843213" y="5805488"/>
            <a:ext cx="21605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800"/>
              <a:t>n = 242433</a:t>
            </a:r>
          </a:p>
        </p:txBody>
      </p:sp>
      <p:sp>
        <p:nvSpPr>
          <p:cNvPr id="18477" name="Text Box 61"/>
          <p:cNvSpPr txBox="1">
            <a:spLocks noChangeArrowheads="1"/>
          </p:cNvSpPr>
          <p:nvPr/>
        </p:nvSpPr>
        <p:spPr bwMode="auto">
          <a:xfrm>
            <a:off x="5508625" y="5805488"/>
            <a:ext cx="21605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800"/>
              <a:t>n = 39749</a:t>
            </a:r>
          </a:p>
        </p:txBody>
      </p:sp>
      <p:sp>
        <p:nvSpPr>
          <p:cNvPr id="18478" name="Text Box 62"/>
          <p:cNvSpPr txBox="1">
            <a:spLocks noChangeArrowheads="1"/>
          </p:cNvSpPr>
          <p:nvPr/>
        </p:nvSpPr>
        <p:spPr bwMode="auto">
          <a:xfrm>
            <a:off x="377825" y="6198870"/>
            <a:ext cx="85693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400">
                <a:solidFill>
                  <a:schemeClr val="hlink"/>
                </a:solidFill>
              </a:rPr>
              <a:t>Shafique S. et al., Trends of under- and overweight among rural and urban poor women indicate the double burden of malnutrition in Bangladesh, </a:t>
            </a:r>
            <a:r>
              <a:rPr lang="en-GB" altLang="en-US" sz="1400" i="1">
                <a:solidFill>
                  <a:schemeClr val="hlink"/>
                </a:solidFill>
              </a:rPr>
              <a:t>Int.J.Epi</a:t>
            </a:r>
            <a:r>
              <a:rPr lang="en-GB" altLang="en-US" sz="1400">
                <a:solidFill>
                  <a:schemeClr val="hlink"/>
                </a:solidFill>
              </a:rPr>
              <a:t>., 2007; 36:449-457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4"/>
          <p:cNvSpPr>
            <a:spLocks noGrp="1" noChangeArrowheads="1"/>
          </p:cNvSpPr>
          <p:nvPr>
            <p:ph type="title"/>
          </p:nvPr>
        </p:nvSpPr>
        <p:spPr>
          <a:xfrm>
            <a:off x="827584" y="274638"/>
            <a:ext cx="7560840" cy="1143000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GB" dirty="0"/>
              <a:t>Bar Charts</a:t>
            </a:r>
          </a:p>
        </p:txBody>
      </p:sp>
      <p:sp>
        <p:nvSpPr>
          <p:cNvPr id="19459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6407150" y="2060575"/>
            <a:ext cx="2917825" cy="3024188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GB" altLang="en-US" sz="2000" dirty="0"/>
              <a:t>Categories on horizontal axis </a:t>
            </a:r>
          </a:p>
          <a:p>
            <a:pPr marL="0" indent="0" eaLnBrk="1" hangingPunct="1">
              <a:buFontTx/>
              <a:buNone/>
            </a:pPr>
            <a:endParaRPr lang="en-GB" altLang="en-US" sz="2000" dirty="0"/>
          </a:p>
          <a:p>
            <a:pPr marL="0" indent="0" eaLnBrk="1" hangingPunct="1">
              <a:buFontTx/>
              <a:buNone/>
            </a:pPr>
            <a:r>
              <a:rPr lang="en-GB" altLang="en-US" sz="2000" dirty="0"/>
              <a:t>Vertical bar for each category, height of bar represents frequency</a:t>
            </a:r>
          </a:p>
        </p:txBody>
      </p:sp>
      <p:pic>
        <p:nvPicPr>
          <p:cNvPr id="1946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1700213"/>
            <a:ext cx="6280150" cy="359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Text Box 8"/>
          <p:cNvSpPr txBox="1">
            <a:spLocks noChangeArrowheads="1"/>
          </p:cNvSpPr>
          <p:nvPr/>
        </p:nvSpPr>
        <p:spPr bwMode="auto">
          <a:xfrm>
            <a:off x="219969" y="5935916"/>
            <a:ext cx="85693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400" dirty="0" err="1">
                <a:solidFill>
                  <a:schemeClr val="hlink"/>
                </a:solidFill>
              </a:rPr>
              <a:t>Shafique</a:t>
            </a:r>
            <a:r>
              <a:rPr lang="en-GB" altLang="en-US" sz="1400" dirty="0">
                <a:solidFill>
                  <a:schemeClr val="hlink"/>
                </a:solidFill>
              </a:rPr>
              <a:t> S. et al., Trends of under- and overweight among rural and urban poor women indicate the double burden of malnutrition in Bangladesh, </a:t>
            </a:r>
            <a:r>
              <a:rPr lang="en-GB" altLang="en-US" sz="1400" i="1" dirty="0" err="1">
                <a:solidFill>
                  <a:schemeClr val="hlink"/>
                </a:solidFill>
              </a:rPr>
              <a:t>Int.J.Epi</a:t>
            </a:r>
            <a:r>
              <a:rPr lang="en-GB" altLang="en-US" sz="1400" dirty="0">
                <a:solidFill>
                  <a:schemeClr val="hlink"/>
                </a:solidFill>
              </a:rPr>
              <a:t>., 2007; 36:449-457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1143309" y="188640"/>
            <a:ext cx="6858000" cy="1143000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4400" dirty="0">
                <a:solidFill>
                  <a:schemeClr val="tx1"/>
                </a:solidFill>
              </a:rPr>
              <a:t>Histograms</a:t>
            </a: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684213" y="1700808"/>
            <a:ext cx="7772400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500" dirty="0"/>
              <a:t>One of most common graphs of numerical data – unlike bar graph can be used for  </a:t>
            </a:r>
            <a:r>
              <a:rPr lang="en-GB" altLang="en-US" sz="2500" dirty="0">
                <a:solidFill>
                  <a:srgbClr val="FF3300"/>
                </a:solidFill>
              </a:rPr>
              <a:t>discrete</a:t>
            </a:r>
            <a:r>
              <a:rPr lang="en-GB" altLang="en-US" sz="2500" dirty="0"/>
              <a:t> and </a:t>
            </a:r>
            <a:r>
              <a:rPr lang="en-GB" altLang="en-US" sz="2500" dirty="0">
                <a:solidFill>
                  <a:srgbClr val="FF3300"/>
                </a:solidFill>
              </a:rPr>
              <a:t>continuous</a:t>
            </a:r>
            <a:r>
              <a:rPr lang="en-GB" altLang="en-US" sz="2500" dirty="0"/>
              <a:t> data.</a:t>
            </a:r>
          </a:p>
          <a:p>
            <a:pPr eaLnBrk="1" hangingPunct="1"/>
            <a:endParaRPr lang="en-GB" altLang="en-US" sz="2500" dirty="0"/>
          </a:p>
          <a:p>
            <a:pPr eaLnBrk="1" hangingPunct="1"/>
            <a:r>
              <a:rPr lang="en-GB" altLang="en-US" sz="2500" dirty="0"/>
              <a:t>A histogram is like a bar graph, with values grouped in intervals (classes for discrete, bins for continuous) on </a:t>
            </a:r>
            <a:r>
              <a:rPr lang="en-GB" altLang="en-US" sz="2500" i="1" dirty="0"/>
              <a:t>x</a:t>
            </a:r>
            <a:r>
              <a:rPr lang="en-GB" altLang="en-US" sz="2500" dirty="0"/>
              <a:t>-axis</a:t>
            </a:r>
          </a:p>
          <a:p>
            <a:pPr eaLnBrk="1" hangingPunct="1"/>
            <a:endParaRPr lang="en-GB" altLang="en-US" sz="2500" dirty="0"/>
          </a:p>
          <a:p>
            <a:pPr eaLnBrk="1" hangingPunct="1"/>
            <a:r>
              <a:rPr lang="en-GB" altLang="en-US" sz="2500" dirty="0"/>
              <a:t>Effectively, the histogram has both x and y-axes as numerical – therefore the </a:t>
            </a:r>
            <a:r>
              <a:rPr lang="en-GB" altLang="en-US" sz="2500" i="1" dirty="0"/>
              <a:t>area</a:t>
            </a:r>
            <a:r>
              <a:rPr lang="en-GB" altLang="en-US" sz="2500" dirty="0"/>
              <a:t>, not height, is the crucial metric here!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684213" y="188912"/>
            <a:ext cx="7772400" cy="935831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4400" dirty="0">
                <a:solidFill>
                  <a:schemeClr val="tx2"/>
                </a:solidFill>
              </a:rPr>
              <a:t>Histograms: warning</a:t>
            </a: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684213" y="1268760"/>
            <a:ext cx="77724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45000"/>
              </a:spcBef>
            </a:pPr>
            <a:r>
              <a:rPr lang="en-GB" altLang="en-US" sz="2400" dirty="0"/>
              <a:t>The number of classes / the bin size can distort the data – we must be careful when selecting a bin size!</a:t>
            </a:r>
          </a:p>
        </p:txBody>
      </p:sp>
      <p:sp>
        <p:nvSpPr>
          <p:cNvPr id="21508" name="Text Box 5"/>
          <p:cNvSpPr txBox="1">
            <a:spLocks noChangeArrowheads="1"/>
          </p:cNvSpPr>
          <p:nvPr/>
        </p:nvSpPr>
        <p:spPr bwMode="auto">
          <a:xfrm>
            <a:off x="395288" y="3357563"/>
            <a:ext cx="2808560" cy="2031325"/>
          </a:xfrm>
          <a:prstGeom prst="rect">
            <a:avLst/>
          </a:prstGeom>
          <a:noFill/>
          <a:ln w="38100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b="1" dirty="0">
                <a:solidFill>
                  <a:srgbClr val="FF3300"/>
                </a:solidFill>
              </a:rPr>
              <a:t>Example: Systolic Blood Pressure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b="1" dirty="0">
                <a:solidFill>
                  <a:srgbClr val="FF3300"/>
                </a:solidFill>
              </a:rPr>
              <a:t>190 persons, age 40-59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 b="1" dirty="0">
              <a:solidFill>
                <a:srgbClr val="FF33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b="1" dirty="0">
                <a:solidFill>
                  <a:srgbClr val="FF3300"/>
                </a:solidFill>
              </a:rPr>
              <a:t>Different numbers of classes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 dirty="0">
              <a:solidFill>
                <a:srgbClr val="FF3300"/>
              </a:solidFill>
            </a:endParaRPr>
          </a:p>
        </p:txBody>
      </p:sp>
      <p:graphicFrame>
        <p:nvGraphicFramePr>
          <p:cNvPr id="21509" name="Object 4"/>
          <p:cNvGraphicFramePr>
            <a:graphicFrameLocks noChangeAspect="1"/>
          </p:cNvGraphicFramePr>
          <p:nvPr/>
        </p:nvGraphicFramePr>
        <p:xfrm>
          <a:off x="3357563" y="2495550"/>
          <a:ext cx="5643562" cy="436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92" name="Graph Sheet" r:id="rId3" imgW="3352800" imgH="2590465" progId="">
                  <p:embed/>
                </p:oleObj>
              </mc:Choice>
              <mc:Fallback>
                <p:oleObj name="Graph Sheet" r:id="rId3" imgW="3352800" imgH="2590465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7563" y="2495550"/>
                        <a:ext cx="5643562" cy="436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6AE4A1-FF8B-492C-AD97-FA62928E0AD1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84213" y="188912"/>
            <a:ext cx="7772400" cy="935831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4400" dirty="0">
                <a:solidFill>
                  <a:schemeClr val="tx2"/>
                </a:solidFill>
              </a:rPr>
              <a:t>Selecting Bin Size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84213" y="1268760"/>
            <a:ext cx="77724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algn="just" eaLnBrk="1" hangingPunct="1">
              <a:spcBef>
                <a:spcPct val="45000"/>
              </a:spcBef>
              <a:buFont typeface="Wingdings"/>
              <a:buChar char="Ø"/>
            </a:pPr>
            <a:r>
              <a:rPr lang="en-GB" altLang="en-US" sz="2400" dirty="0"/>
              <a:t>Look for natural divisions in the data – e.g. if we’re dividing exam marks, can we have the bins as grade boundaries?</a:t>
            </a:r>
          </a:p>
          <a:p>
            <a:pPr algn="just" eaLnBrk="1" hangingPunct="1">
              <a:spcBef>
                <a:spcPct val="45000"/>
              </a:spcBef>
              <a:buFont typeface="Wingdings"/>
              <a:buChar char="Ø"/>
            </a:pPr>
            <a:r>
              <a:rPr lang="en-GB" altLang="en-US" sz="2400" dirty="0"/>
              <a:t>Try and keep all bins the same size &amp; include all the data – outliers can skew, so these must be treated carefully.</a:t>
            </a:r>
          </a:p>
          <a:p>
            <a:pPr algn="just" eaLnBrk="1" hangingPunct="1">
              <a:spcBef>
                <a:spcPct val="45000"/>
              </a:spcBef>
              <a:buFont typeface="Wingdings"/>
              <a:buChar char="Ø"/>
            </a:pPr>
            <a:r>
              <a:rPr lang="en-GB" altLang="en-US" sz="2400" dirty="0"/>
              <a:t>Use whole numbers and numbers divisible by the same size if possible (e.g. for 20 samples, use a bin size of 5 – not 6 or 7!)</a:t>
            </a:r>
          </a:p>
          <a:p>
            <a:pPr algn="just" eaLnBrk="1" hangingPunct="1">
              <a:spcBef>
                <a:spcPct val="45000"/>
              </a:spcBef>
              <a:buFont typeface="Wingdings"/>
              <a:buChar char="Ø"/>
            </a:pPr>
            <a:r>
              <a:rPr lang="en-GB" altLang="en-US" sz="2400" dirty="0"/>
              <a:t>If comparing data sets, use same binning parameters – this makes the two sets directly comparable.</a:t>
            </a:r>
          </a:p>
        </p:txBody>
      </p:sp>
    </p:spTree>
    <p:extLst>
      <p:ext uri="{BB962C8B-B14F-4D97-AF65-F5344CB8AC3E}">
        <p14:creationId xmlns:p14="http://schemas.microsoft.com/office/powerpoint/2010/main" val="3179728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6AE4A1-FF8B-492C-AD97-FA62928E0AD1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84213" y="188912"/>
            <a:ext cx="7772400" cy="935831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4400" dirty="0">
                <a:solidFill>
                  <a:schemeClr val="tx2"/>
                </a:solidFill>
              </a:rPr>
              <a:t>Scatter plot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84213" y="1268760"/>
            <a:ext cx="77724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marL="0" indent="0" eaLnBrk="1" hangingPunct="1">
              <a:spcBef>
                <a:spcPct val="45000"/>
              </a:spcBef>
              <a:buNone/>
            </a:pPr>
            <a:endParaRPr lang="en-GB" altLang="en-US" sz="2400" b="1" dirty="0">
              <a:solidFill>
                <a:srgbClr val="FF0000"/>
              </a:solidFill>
            </a:endParaRPr>
          </a:p>
          <a:p>
            <a:pPr marL="0" indent="0" eaLnBrk="1" hangingPunct="1">
              <a:spcBef>
                <a:spcPct val="45000"/>
              </a:spcBef>
              <a:buNone/>
            </a:pPr>
            <a:endParaRPr lang="en-GB" altLang="en-US" sz="2400" b="1" dirty="0">
              <a:solidFill>
                <a:srgbClr val="FF0000"/>
              </a:solidFill>
            </a:endParaRPr>
          </a:p>
          <a:p>
            <a:pPr marL="0" indent="0" eaLnBrk="1" hangingPunct="1">
              <a:spcBef>
                <a:spcPct val="45000"/>
              </a:spcBef>
              <a:buNone/>
            </a:pPr>
            <a:endParaRPr lang="en-GB" altLang="en-US" sz="24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2FA0FF-DDD9-3544-99E5-DCD0DF81B167}"/>
              </a:ext>
            </a:extLst>
          </p:cNvPr>
          <p:cNvSpPr/>
          <p:nvPr/>
        </p:nvSpPr>
        <p:spPr>
          <a:xfrm>
            <a:off x="661283" y="1612030"/>
            <a:ext cx="297461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GB" altLang="en-US" sz="2800" dirty="0"/>
              <a:t>We can display two variables simultaneously using a </a:t>
            </a:r>
            <a:r>
              <a:rPr lang="en-GB" altLang="en-US" sz="2800" dirty="0">
                <a:solidFill>
                  <a:srgbClr val="FF0000"/>
                </a:solidFill>
              </a:rPr>
              <a:t>scatter plot </a:t>
            </a:r>
            <a:r>
              <a:rPr lang="en-GB" altLang="en-US" sz="2800" dirty="0"/>
              <a:t>(e.g. </a:t>
            </a:r>
            <a:r>
              <a:rPr lang="en-GB" altLang="en-US" sz="2800" i="1" dirty="0"/>
              <a:t>x</a:t>
            </a:r>
            <a:r>
              <a:rPr lang="en-GB" altLang="en-US" sz="2800" dirty="0"/>
              <a:t> vs </a:t>
            </a:r>
            <a:r>
              <a:rPr lang="en-GB" altLang="en-US" sz="2800" i="1" dirty="0"/>
              <a:t>y</a:t>
            </a:r>
            <a:r>
              <a:rPr lang="en-GB" altLang="en-US" sz="2800" dirty="0"/>
              <a:t>)</a:t>
            </a:r>
            <a:endParaRPr lang="en-GB" altLang="en-US" sz="2800" dirty="0">
              <a:solidFill>
                <a:srgbClr val="FF0000"/>
              </a:solidFill>
            </a:endParaRPr>
          </a:p>
        </p:txBody>
      </p:sp>
      <p:pic>
        <p:nvPicPr>
          <p:cNvPr id="146434" name="Picture 2" descr="Scatter plot - Wikipedia">
            <a:extLst>
              <a:ext uri="{FF2B5EF4-FFF2-40B4-BE49-F238E27FC236}">
                <a16:creationId xmlns:a16="http://schemas.microsoft.com/office/drawing/2014/main" id="{265788FA-CAF7-B64A-B5E3-907383321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826" y="1220578"/>
            <a:ext cx="4923001" cy="491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349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42D48-40BB-3C47-93E0-C86A753EF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68960"/>
            <a:ext cx="8229600" cy="3057203"/>
          </a:xfrm>
        </p:spPr>
        <p:txBody>
          <a:bodyPr/>
          <a:lstStyle/>
          <a:p>
            <a:r>
              <a:rPr lang="en-US" sz="4000" dirty="0"/>
              <a:t>3. Descriptive statistics</a:t>
            </a:r>
          </a:p>
        </p:txBody>
      </p:sp>
    </p:spTree>
    <p:extLst>
      <p:ext uri="{BB962C8B-B14F-4D97-AF65-F5344CB8AC3E}">
        <p14:creationId xmlns:p14="http://schemas.microsoft.com/office/powerpoint/2010/main" val="4175095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7772400" cy="1035968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GB" dirty="0"/>
              <a:t>Example (contd.)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916113"/>
            <a:ext cx="7772400" cy="4572000"/>
          </a:xfrm>
        </p:spPr>
        <p:txBody>
          <a:bodyPr/>
          <a:lstStyle/>
          <a:p>
            <a:pPr eaLnBrk="1" hangingPunct="1">
              <a:spcBef>
                <a:spcPct val="30000"/>
              </a:spcBef>
              <a:buFontTx/>
              <a:buNone/>
            </a:pPr>
            <a:r>
              <a:rPr lang="en-GB" altLang="en-US" sz="2800" dirty="0"/>
              <a:t>Need to </a:t>
            </a:r>
            <a:r>
              <a:rPr lang="en-GB" altLang="en-US" sz="2800" dirty="0">
                <a:solidFill>
                  <a:srgbClr val="FF0000"/>
                </a:solidFill>
              </a:rPr>
              <a:t>quantify</a:t>
            </a:r>
            <a:r>
              <a:rPr lang="en-GB" altLang="en-US" sz="2800" dirty="0"/>
              <a:t> the effects of interest: </a:t>
            </a:r>
          </a:p>
          <a:p>
            <a:pPr eaLnBrk="1" hangingPunct="1">
              <a:spcBef>
                <a:spcPct val="30000"/>
              </a:spcBef>
              <a:buFontTx/>
              <a:buChar char="-"/>
            </a:pPr>
            <a:r>
              <a:rPr lang="en-GB" altLang="en-US" sz="2800" dirty="0"/>
              <a:t>BMI</a:t>
            </a:r>
          </a:p>
          <a:p>
            <a:pPr eaLnBrk="1" hangingPunct="1">
              <a:spcBef>
                <a:spcPct val="30000"/>
              </a:spcBef>
              <a:buFontTx/>
              <a:buChar char="-"/>
            </a:pPr>
            <a:r>
              <a:rPr lang="en-GB" altLang="en-US" sz="2800" dirty="0"/>
              <a:t>Soft drink consumption</a:t>
            </a:r>
          </a:p>
          <a:p>
            <a:pPr eaLnBrk="1" hangingPunct="1">
              <a:spcBef>
                <a:spcPct val="30000"/>
              </a:spcBef>
              <a:buFontTx/>
              <a:buChar char="-"/>
            </a:pPr>
            <a:endParaRPr lang="en-GB" altLang="en-US" sz="2800" b="1" dirty="0">
              <a:solidFill>
                <a:srgbClr val="C00000"/>
              </a:solidFill>
            </a:endParaRPr>
          </a:p>
          <a:p>
            <a:pPr eaLnBrk="1" hangingPunct="1">
              <a:spcBef>
                <a:spcPct val="30000"/>
              </a:spcBef>
              <a:buFontTx/>
              <a:buChar char="-"/>
            </a:pPr>
            <a:r>
              <a:rPr lang="en-GB" altLang="en-US" sz="2800" dirty="0">
                <a:solidFill>
                  <a:srgbClr val="0000FF"/>
                </a:solidFill>
              </a:rPr>
              <a:t>We also need to quantify the </a:t>
            </a:r>
            <a:r>
              <a:rPr lang="en-GB" altLang="en-US" sz="2800" dirty="0">
                <a:solidFill>
                  <a:srgbClr val="FF0000"/>
                </a:solidFill>
              </a:rPr>
              <a:t>dispersion</a:t>
            </a:r>
            <a:r>
              <a:rPr lang="en-GB" altLang="en-US" sz="2800" dirty="0">
                <a:solidFill>
                  <a:srgbClr val="0000FF"/>
                </a:solidFill>
              </a:rPr>
              <a:t> e.g. are the variations between individuals too great to draw a definitive conclusion?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42D48-40BB-3C47-93E0-C86A753EF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68960"/>
            <a:ext cx="8229600" cy="3057203"/>
          </a:xfrm>
        </p:spPr>
        <p:txBody>
          <a:bodyPr/>
          <a:lstStyle/>
          <a:p>
            <a:r>
              <a:rPr lang="en-US" sz="4000" dirty="0"/>
              <a:t>1. What is statistics?</a:t>
            </a:r>
          </a:p>
        </p:txBody>
      </p:sp>
    </p:spTree>
    <p:extLst>
      <p:ext uri="{BB962C8B-B14F-4D97-AF65-F5344CB8AC3E}">
        <p14:creationId xmlns:p14="http://schemas.microsoft.com/office/powerpoint/2010/main" val="8086737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4213" y="1773238"/>
            <a:ext cx="7772400" cy="4572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GB" altLang="en-US" sz="2800" dirty="0"/>
              <a:t>Denote data by </a:t>
            </a:r>
            <a:r>
              <a:rPr lang="en-GB" altLang="en-US" sz="2800" i="1" dirty="0"/>
              <a:t>x</a:t>
            </a:r>
            <a:r>
              <a:rPr lang="en-GB" altLang="en-US" sz="2800" baseline="-25000" dirty="0"/>
              <a:t>1</a:t>
            </a:r>
            <a:r>
              <a:rPr lang="en-GB" altLang="en-US" sz="2800" dirty="0"/>
              <a:t>, </a:t>
            </a:r>
            <a:r>
              <a:rPr lang="en-GB" altLang="en-US" sz="2800" i="1" dirty="0"/>
              <a:t>x</a:t>
            </a:r>
            <a:r>
              <a:rPr lang="en-GB" altLang="en-US" sz="2800" baseline="-25000" dirty="0"/>
              <a:t>2</a:t>
            </a:r>
            <a:r>
              <a:rPr lang="en-GB" altLang="en-US" sz="2800" dirty="0"/>
              <a:t>, …, </a:t>
            </a:r>
            <a:r>
              <a:rPr lang="en-GB" altLang="en-US" sz="2800" i="1" dirty="0" err="1"/>
              <a:t>x</a:t>
            </a:r>
            <a:r>
              <a:rPr lang="en-GB" altLang="en-US" sz="2800" i="1" baseline="-25000" dirty="0" err="1"/>
              <a:t>n</a:t>
            </a:r>
            <a:endParaRPr lang="en-GB" altLang="en-US" sz="2800" dirty="0"/>
          </a:p>
          <a:p>
            <a:pPr eaLnBrk="1" hangingPunct="1">
              <a:lnSpc>
                <a:spcPct val="80000"/>
              </a:lnSpc>
            </a:pPr>
            <a:r>
              <a:rPr lang="en-GB" altLang="en-US" sz="2800" dirty="0">
                <a:solidFill>
                  <a:srgbClr val="FF3300"/>
                </a:solidFill>
              </a:rPr>
              <a:t>Arithmetic mean</a:t>
            </a:r>
            <a:r>
              <a:rPr lang="en-GB" altLang="en-US" sz="2800" dirty="0"/>
              <a:t> given by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GB" altLang="en-US" sz="2800" dirty="0"/>
          </a:p>
          <a:p>
            <a:pPr eaLnBrk="1" hangingPunct="1">
              <a:lnSpc>
                <a:spcPct val="80000"/>
              </a:lnSpc>
            </a:pPr>
            <a:endParaRPr lang="en-GB" altLang="en-US" sz="2800" dirty="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GB" altLang="en-US" sz="2800" dirty="0"/>
          </a:p>
          <a:p>
            <a:pPr eaLnBrk="1" hangingPunct="1">
              <a:lnSpc>
                <a:spcPct val="90000"/>
              </a:lnSpc>
            </a:pPr>
            <a:endParaRPr lang="en-GB" altLang="en-US" sz="2800" dirty="0"/>
          </a:p>
          <a:p>
            <a:pPr eaLnBrk="1" hangingPunct="1">
              <a:lnSpc>
                <a:spcPct val="90000"/>
              </a:lnSpc>
            </a:pPr>
            <a:endParaRPr lang="en-GB" altLang="en-US" sz="2800" dirty="0"/>
          </a:p>
          <a:p>
            <a:pPr eaLnBrk="1" hangingPunct="1">
              <a:lnSpc>
                <a:spcPct val="90000"/>
              </a:lnSpc>
            </a:pPr>
            <a:endParaRPr lang="en-GB" altLang="en-US" sz="28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2800" dirty="0"/>
              <a:t>Can be used for both continuous and discrete data – not for categorical data</a:t>
            </a:r>
          </a:p>
          <a:p>
            <a:pPr eaLnBrk="1" hangingPunct="1">
              <a:lnSpc>
                <a:spcPct val="90000"/>
              </a:lnSpc>
            </a:pPr>
            <a:endParaRPr lang="en-GB" altLang="en-US" sz="2800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213100"/>
            <a:ext cx="2828925" cy="149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Rectangle 4"/>
          <p:cNvSpPr>
            <a:spLocks noGrp="1" noChangeArrowheads="1"/>
          </p:cNvSpPr>
          <p:nvPr>
            <p:ph type="title"/>
          </p:nvPr>
        </p:nvSpPr>
        <p:spPr>
          <a:xfrm>
            <a:off x="571500" y="274639"/>
            <a:ext cx="7994650" cy="994122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GB" dirty="0">
                <a:solidFill>
                  <a:schemeClr val="tx1"/>
                </a:solidFill>
              </a:rPr>
              <a:t>Arithmetic</a:t>
            </a:r>
            <a:r>
              <a:rPr lang="en-GB" dirty="0"/>
              <a:t> mean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8"/>
          <p:cNvSpPr>
            <a:spLocks noChangeArrowheads="1"/>
          </p:cNvSpPr>
          <p:nvPr/>
        </p:nvSpPr>
        <p:spPr bwMode="auto">
          <a:xfrm>
            <a:off x="3798888" y="2692400"/>
            <a:ext cx="5094287" cy="9144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94122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GB" dirty="0"/>
              <a:t>Mean: Example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435975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GB" altLang="en-US" sz="2000" dirty="0"/>
              <a:t>You are investigating the Body Mass Index for people with different diets</a:t>
            </a:r>
          </a:p>
        </p:txBody>
      </p:sp>
      <p:sp>
        <p:nvSpPr>
          <p:cNvPr id="23557" name="Text Box 4"/>
          <p:cNvSpPr txBox="1">
            <a:spLocks noChangeArrowheads="1"/>
          </p:cNvSpPr>
          <p:nvPr/>
        </p:nvSpPr>
        <p:spPr bwMode="auto">
          <a:xfrm>
            <a:off x="396875" y="2781300"/>
            <a:ext cx="30956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 dirty="0"/>
              <a:t>Diet 1: low consumption of fizzy drinks, n=10</a:t>
            </a:r>
          </a:p>
        </p:txBody>
      </p:sp>
      <p:grpSp>
        <p:nvGrpSpPr>
          <p:cNvPr id="23558" name="Group 5"/>
          <p:cNvGrpSpPr>
            <a:grpSpLocks/>
          </p:cNvGrpSpPr>
          <p:nvPr/>
        </p:nvGrpSpPr>
        <p:grpSpPr bwMode="auto">
          <a:xfrm>
            <a:off x="3803650" y="2636838"/>
            <a:ext cx="5089525" cy="990600"/>
            <a:chOff x="1152" y="4800"/>
            <a:chExt cx="3024" cy="624"/>
          </a:xfrm>
        </p:grpSpPr>
        <p:sp>
          <p:nvSpPr>
            <p:cNvPr id="23571" name="Text Box 6"/>
            <p:cNvSpPr txBox="1">
              <a:spLocks noChangeArrowheads="1"/>
            </p:cNvSpPr>
            <p:nvPr/>
          </p:nvSpPr>
          <p:spPr bwMode="auto">
            <a:xfrm>
              <a:off x="1152" y="4800"/>
              <a:ext cx="30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it-IT" altLang="en-US" sz="2400" b="1"/>
                <a:t>24.1   23.5   18.5   16.7   26.3   28.5</a:t>
              </a:r>
            </a:p>
          </p:txBody>
        </p:sp>
        <p:sp>
          <p:nvSpPr>
            <p:cNvPr id="23572" name="Text Box 7"/>
            <p:cNvSpPr txBox="1">
              <a:spLocks noChangeArrowheads="1"/>
            </p:cNvSpPr>
            <p:nvPr/>
          </p:nvSpPr>
          <p:spPr bwMode="auto">
            <a:xfrm>
              <a:off x="1152" y="5136"/>
              <a:ext cx="30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it-IT" altLang="en-US" sz="2400" b="1"/>
                <a:t>25.2   23.4   22.5   29.9</a:t>
              </a:r>
            </a:p>
          </p:txBody>
        </p:sp>
      </p:grpSp>
      <p:sp>
        <p:nvSpPr>
          <p:cNvPr id="23559" name="Text Box 9"/>
          <p:cNvSpPr txBox="1">
            <a:spLocks noChangeArrowheads="1"/>
          </p:cNvSpPr>
          <p:nvPr/>
        </p:nvSpPr>
        <p:spPr bwMode="auto">
          <a:xfrm>
            <a:off x="395288" y="4732338"/>
            <a:ext cx="30956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 dirty="0"/>
              <a:t>Diet 2: high consumption of fizzy drinks, n=12</a:t>
            </a:r>
          </a:p>
        </p:txBody>
      </p:sp>
      <p:sp>
        <p:nvSpPr>
          <p:cNvPr id="23560" name="Rectangle 10"/>
          <p:cNvSpPr>
            <a:spLocks noChangeArrowheads="1"/>
          </p:cNvSpPr>
          <p:nvPr/>
        </p:nvSpPr>
        <p:spPr bwMode="auto">
          <a:xfrm>
            <a:off x="3798888" y="4654550"/>
            <a:ext cx="5094287" cy="9144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grpSp>
        <p:nvGrpSpPr>
          <p:cNvPr id="23561" name="Group 11"/>
          <p:cNvGrpSpPr>
            <a:grpSpLocks/>
          </p:cNvGrpSpPr>
          <p:nvPr/>
        </p:nvGrpSpPr>
        <p:grpSpPr bwMode="auto">
          <a:xfrm>
            <a:off x="3803650" y="4598988"/>
            <a:ext cx="5089525" cy="990600"/>
            <a:chOff x="1152" y="4800"/>
            <a:chExt cx="3024" cy="624"/>
          </a:xfrm>
        </p:grpSpPr>
        <p:sp>
          <p:nvSpPr>
            <p:cNvPr id="23569" name="Text Box 12"/>
            <p:cNvSpPr txBox="1">
              <a:spLocks noChangeArrowheads="1"/>
            </p:cNvSpPr>
            <p:nvPr/>
          </p:nvSpPr>
          <p:spPr bwMode="auto">
            <a:xfrm>
              <a:off x="1152" y="4800"/>
              <a:ext cx="30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it-IT" altLang="en-US" sz="2400" b="1"/>
                <a:t>22.1   20.5   18.5   16.9   24.1   26.0</a:t>
              </a:r>
            </a:p>
          </p:txBody>
        </p:sp>
        <p:sp>
          <p:nvSpPr>
            <p:cNvPr id="23570" name="Text Box 13"/>
            <p:cNvSpPr txBox="1">
              <a:spLocks noChangeArrowheads="1"/>
            </p:cNvSpPr>
            <p:nvPr/>
          </p:nvSpPr>
          <p:spPr bwMode="auto">
            <a:xfrm>
              <a:off x="1152" y="5136"/>
              <a:ext cx="30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it-IT" altLang="en-US" sz="2400" b="1"/>
                <a:t>22.2   28.4   21.5   31.9   23.0   17.2</a:t>
              </a:r>
            </a:p>
          </p:txBody>
        </p:sp>
      </p:grpSp>
      <p:sp>
        <p:nvSpPr>
          <p:cNvPr id="23562" name="Rectangle 14"/>
          <p:cNvSpPr>
            <a:spLocks noChangeArrowheads="1"/>
          </p:cNvSpPr>
          <p:nvPr/>
        </p:nvSpPr>
        <p:spPr bwMode="auto">
          <a:xfrm>
            <a:off x="395288" y="3716338"/>
            <a:ext cx="8497887" cy="576262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23563" name="Rectangle 16"/>
          <p:cNvSpPr>
            <a:spLocks noChangeArrowheads="1"/>
          </p:cNvSpPr>
          <p:nvPr/>
        </p:nvSpPr>
        <p:spPr bwMode="auto">
          <a:xfrm>
            <a:off x="395288" y="5661025"/>
            <a:ext cx="8497887" cy="576263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23564" name="Text Box 17"/>
          <p:cNvSpPr txBox="1">
            <a:spLocks noChangeArrowheads="1"/>
          </p:cNvSpPr>
          <p:nvPr/>
        </p:nvSpPr>
        <p:spPr bwMode="auto">
          <a:xfrm>
            <a:off x="539750" y="3789363"/>
            <a:ext cx="59039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graphicFrame>
        <p:nvGraphicFramePr>
          <p:cNvPr id="23565" name="Object 18"/>
          <p:cNvGraphicFramePr>
            <a:graphicFrameLocks noGrp="1" noChangeAspect="1"/>
          </p:cNvGraphicFramePr>
          <p:nvPr>
            <p:ph sz="half" idx="2"/>
          </p:nvPr>
        </p:nvGraphicFramePr>
        <p:xfrm>
          <a:off x="395288" y="3716338"/>
          <a:ext cx="409575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35" name="Equation" r:id="rId3" imgW="139579" imgH="164957" progId="Equation.3">
                  <p:embed/>
                </p:oleObj>
              </mc:Choice>
              <mc:Fallback>
                <p:oleObj name="Equation" r:id="rId3" imgW="139579" imgH="164957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3716338"/>
                        <a:ext cx="409575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6" name="Text Box 20"/>
          <p:cNvSpPr txBox="1">
            <a:spLocks noChangeArrowheads="1"/>
          </p:cNvSpPr>
          <p:nvPr/>
        </p:nvSpPr>
        <p:spPr bwMode="auto">
          <a:xfrm>
            <a:off x="827088" y="3789363"/>
            <a:ext cx="79930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>
                <a:solidFill>
                  <a:schemeClr val="tx1"/>
                </a:solidFill>
              </a:rPr>
              <a:t>= (24.1+23.5+18.5+16.7+26.3+28.5+25.2+23.4+22.5+29.9)/10 = 23.9</a:t>
            </a:r>
          </a:p>
        </p:txBody>
      </p:sp>
      <p:graphicFrame>
        <p:nvGraphicFramePr>
          <p:cNvPr id="23567" name="Object 21"/>
          <p:cNvGraphicFramePr>
            <a:graphicFrameLocks noChangeAspect="1"/>
          </p:cNvGraphicFramePr>
          <p:nvPr/>
        </p:nvGraphicFramePr>
        <p:xfrm>
          <a:off x="395288" y="5681663"/>
          <a:ext cx="409575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36" name="Equation" r:id="rId5" imgW="139579" imgH="164957" progId="Equation.3">
                  <p:embed/>
                </p:oleObj>
              </mc:Choice>
              <mc:Fallback>
                <p:oleObj name="Equation" r:id="rId5" imgW="139579" imgH="164957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5681663"/>
                        <a:ext cx="409575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8" name="Text Box 22"/>
          <p:cNvSpPr txBox="1">
            <a:spLocks noChangeArrowheads="1"/>
          </p:cNvSpPr>
          <p:nvPr/>
        </p:nvSpPr>
        <p:spPr bwMode="auto">
          <a:xfrm>
            <a:off x="827088" y="5754688"/>
            <a:ext cx="79930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>
                <a:solidFill>
                  <a:schemeClr val="tx1"/>
                </a:solidFill>
              </a:rPr>
              <a:t>= (22.1+20.5+18.5+16.9+24.1+26+22.2+28.4+21.5+31.9+23+17.2)/12 = 22.7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1181522" y="141743"/>
            <a:ext cx="6858000" cy="1199026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4400" dirty="0">
                <a:solidFill>
                  <a:schemeClr val="tx1"/>
                </a:solidFill>
              </a:rPr>
              <a:t>The Median</a:t>
            </a:r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355643" y="2132856"/>
            <a:ext cx="8352928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buClr>
                <a:srgbClr val="0000FF"/>
              </a:buClr>
            </a:pPr>
            <a:r>
              <a:rPr lang="en-GB" altLang="en-US" sz="2800" dirty="0">
                <a:solidFill>
                  <a:srgbClr val="FF3300"/>
                </a:solidFill>
              </a:rPr>
              <a:t>Median</a:t>
            </a:r>
            <a:r>
              <a:rPr lang="en-GB" altLang="en-US" sz="2800" dirty="0"/>
              <a:t> is the middle observation - such that  50% of data lies below its value. Order the data and select the middle value (if </a:t>
            </a:r>
            <a:r>
              <a:rPr lang="en-GB" altLang="en-US" sz="2800" i="1" dirty="0"/>
              <a:t>n</a:t>
            </a:r>
            <a:r>
              <a:rPr lang="en-GB" altLang="en-US" sz="2800" dirty="0"/>
              <a:t> is even, take the midpoint of the middle two values)</a:t>
            </a:r>
          </a:p>
          <a:p>
            <a:pPr marL="0" indent="0" eaLnBrk="1" hangingPunct="1">
              <a:buClr>
                <a:srgbClr val="0000FF"/>
              </a:buClr>
              <a:buNone/>
            </a:pPr>
            <a:endParaRPr lang="en-GB" altLang="en-US" sz="1400" dirty="0"/>
          </a:p>
          <a:p>
            <a:pPr marL="0" indent="0" eaLnBrk="1" hangingPunct="1">
              <a:buNone/>
            </a:pPr>
            <a:endParaRPr lang="en-GB" altLang="en-US" sz="800" dirty="0"/>
          </a:p>
          <a:p>
            <a:pPr eaLnBrk="1" hangingPunct="1"/>
            <a:r>
              <a:rPr lang="en-GB" altLang="en-US" sz="2800" dirty="0"/>
              <a:t>Main advantage of median over arithmetic mean is insensitivity to outliers (extreme points).</a:t>
            </a:r>
          </a:p>
          <a:p>
            <a:pPr eaLnBrk="1" hangingPunct="1"/>
            <a:endParaRPr lang="en-GB" altLang="en-US" sz="2800" dirty="0"/>
          </a:p>
          <a:p>
            <a:pPr eaLnBrk="1" hangingPunct="1"/>
            <a:r>
              <a:rPr lang="en-GB" altLang="en-US" sz="2800" dirty="0"/>
              <a:t>This is also the main disadvantage…</a:t>
            </a:r>
          </a:p>
          <a:p>
            <a:pPr marL="0" indent="0" eaLnBrk="1" hangingPunct="1">
              <a:buNone/>
            </a:pPr>
            <a:endParaRPr lang="en-GB" altLang="en-US" sz="800" dirty="0"/>
          </a:p>
          <a:p>
            <a:pPr marL="0" indent="0" eaLnBrk="1" hangingPunct="1">
              <a:buNone/>
            </a:pPr>
            <a:endParaRPr lang="en-GB" altLang="en-US" sz="2800" dirty="0"/>
          </a:p>
          <a:p>
            <a:pPr lvl="1" eaLnBrk="1" hangingPunct="1">
              <a:buFontTx/>
              <a:buNone/>
            </a:pPr>
            <a:endParaRPr lang="en-US" altLang="en-US" sz="3200" dirty="0"/>
          </a:p>
          <a:p>
            <a:pPr eaLnBrk="1" hangingPunct="1"/>
            <a:endParaRPr lang="en-GB" altLang="en-US" dirty="0"/>
          </a:p>
          <a:p>
            <a:pPr eaLnBrk="1" hangingPunct="1">
              <a:buFontTx/>
              <a:buNone/>
            </a:pPr>
            <a:endParaRPr lang="en-GB" altLang="en-US" dirty="0"/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1476375" y="404813"/>
            <a:ext cx="6858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440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66130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GB" dirty="0"/>
              <a:t>Median: Example</a:t>
            </a:r>
          </a:p>
        </p:txBody>
      </p:sp>
      <p:sp>
        <p:nvSpPr>
          <p:cNvPr id="26627" name="Rectangle 8"/>
          <p:cNvSpPr>
            <a:spLocks noChangeArrowheads="1"/>
          </p:cNvSpPr>
          <p:nvPr/>
        </p:nvSpPr>
        <p:spPr bwMode="auto">
          <a:xfrm>
            <a:off x="2987675" y="5589588"/>
            <a:ext cx="3529013" cy="1008062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26628" name="Text Box 9"/>
          <p:cNvSpPr txBox="1">
            <a:spLocks noChangeArrowheads="1"/>
          </p:cNvSpPr>
          <p:nvPr/>
        </p:nvSpPr>
        <p:spPr bwMode="auto">
          <a:xfrm>
            <a:off x="2987675" y="5805488"/>
            <a:ext cx="367188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200">
                <a:solidFill>
                  <a:schemeClr val="tx1"/>
                </a:solidFill>
              </a:rPr>
              <a:t>Med = (23.5+24.1)/2 = 23.8</a:t>
            </a:r>
          </a:p>
        </p:txBody>
      </p:sp>
      <p:sp>
        <p:nvSpPr>
          <p:cNvPr id="26629" name="Rectangle 10"/>
          <p:cNvSpPr>
            <a:spLocks noChangeArrowheads="1"/>
          </p:cNvSpPr>
          <p:nvPr/>
        </p:nvSpPr>
        <p:spPr bwMode="auto">
          <a:xfrm>
            <a:off x="3797300" y="2349500"/>
            <a:ext cx="5094288" cy="9144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26630" name="Text Box 11"/>
          <p:cNvSpPr txBox="1">
            <a:spLocks noChangeArrowheads="1"/>
          </p:cNvSpPr>
          <p:nvPr/>
        </p:nvSpPr>
        <p:spPr bwMode="auto">
          <a:xfrm>
            <a:off x="395288" y="2438400"/>
            <a:ext cx="30956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 b="1" dirty="0">
                <a:solidFill>
                  <a:schemeClr val="tx1"/>
                </a:solidFill>
              </a:rPr>
              <a:t>Diet 1: low consumption of fruit/veg, n=10</a:t>
            </a:r>
          </a:p>
        </p:txBody>
      </p:sp>
      <p:grpSp>
        <p:nvGrpSpPr>
          <p:cNvPr id="26631" name="Group 12"/>
          <p:cNvGrpSpPr>
            <a:grpSpLocks/>
          </p:cNvGrpSpPr>
          <p:nvPr/>
        </p:nvGrpSpPr>
        <p:grpSpPr bwMode="auto">
          <a:xfrm>
            <a:off x="3802063" y="2293938"/>
            <a:ext cx="5089525" cy="990600"/>
            <a:chOff x="1152" y="4800"/>
            <a:chExt cx="3024" cy="624"/>
          </a:xfrm>
        </p:grpSpPr>
        <p:sp>
          <p:nvSpPr>
            <p:cNvPr id="26642" name="Text Box 13"/>
            <p:cNvSpPr txBox="1">
              <a:spLocks noChangeArrowheads="1"/>
            </p:cNvSpPr>
            <p:nvPr/>
          </p:nvSpPr>
          <p:spPr bwMode="auto">
            <a:xfrm>
              <a:off x="1152" y="4800"/>
              <a:ext cx="30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it-IT" altLang="en-US" sz="2400" b="1"/>
                <a:t>24.1   23.5   18.5   16.7   26.3   28.5</a:t>
              </a:r>
            </a:p>
          </p:txBody>
        </p:sp>
        <p:sp>
          <p:nvSpPr>
            <p:cNvPr id="26643" name="Text Box 14"/>
            <p:cNvSpPr txBox="1">
              <a:spLocks noChangeArrowheads="1"/>
            </p:cNvSpPr>
            <p:nvPr/>
          </p:nvSpPr>
          <p:spPr bwMode="auto">
            <a:xfrm>
              <a:off x="1152" y="5136"/>
              <a:ext cx="30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it-IT" altLang="en-US" sz="2400" b="1"/>
                <a:t>25.2   23.4   22.5   29.9</a:t>
              </a:r>
            </a:p>
          </p:txBody>
        </p:sp>
      </p:grpSp>
      <p:sp>
        <p:nvSpPr>
          <p:cNvPr id="26632" name="Rectangle 15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435975" cy="4114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GB" altLang="en-US" sz="2000" b="1" dirty="0">
                <a:solidFill>
                  <a:schemeClr val="tx1"/>
                </a:solidFill>
              </a:rPr>
              <a:t>Same example as before, let’s concentrate on Diet 1</a:t>
            </a:r>
          </a:p>
        </p:txBody>
      </p:sp>
      <p:sp>
        <p:nvSpPr>
          <p:cNvPr id="26633" name="Rectangle 16"/>
          <p:cNvSpPr>
            <a:spLocks noChangeArrowheads="1"/>
          </p:cNvSpPr>
          <p:nvPr/>
        </p:nvSpPr>
        <p:spPr bwMode="auto">
          <a:xfrm>
            <a:off x="2071688" y="3559175"/>
            <a:ext cx="6929437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26634" name="Text Box 17"/>
          <p:cNvSpPr txBox="1">
            <a:spLocks noChangeArrowheads="1"/>
          </p:cNvSpPr>
          <p:nvPr/>
        </p:nvSpPr>
        <p:spPr bwMode="auto">
          <a:xfrm>
            <a:off x="395288" y="3500438"/>
            <a:ext cx="30956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 b="1" dirty="0">
                <a:solidFill>
                  <a:schemeClr val="tx1"/>
                </a:solidFill>
              </a:rPr>
              <a:t>Order the data</a:t>
            </a:r>
          </a:p>
        </p:txBody>
      </p:sp>
      <p:grpSp>
        <p:nvGrpSpPr>
          <p:cNvPr id="26635" name="Group 18"/>
          <p:cNvGrpSpPr>
            <a:grpSpLocks/>
          </p:cNvGrpSpPr>
          <p:nvPr/>
        </p:nvGrpSpPr>
        <p:grpSpPr bwMode="auto">
          <a:xfrm>
            <a:off x="2038350" y="3484563"/>
            <a:ext cx="7034213" cy="1016000"/>
            <a:chOff x="1152" y="4881"/>
            <a:chExt cx="3024" cy="640"/>
          </a:xfrm>
        </p:grpSpPr>
        <p:sp>
          <p:nvSpPr>
            <p:cNvPr id="26640" name="Text Box 19"/>
            <p:cNvSpPr txBox="1">
              <a:spLocks noChangeArrowheads="1"/>
            </p:cNvSpPr>
            <p:nvPr/>
          </p:nvSpPr>
          <p:spPr bwMode="auto">
            <a:xfrm>
              <a:off x="1152" y="4881"/>
              <a:ext cx="3024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it-IT" altLang="en-US" sz="2400" b="1"/>
                <a:t>16.7,18.5,22.5,23.4,23.5,24.1,25.2,26.3,28.5,29.9</a:t>
              </a:r>
            </a:p>
            <a:p>
              <a:pPr algn="ctr">
                <a:spcBef>
                  <a:spcPct val="50000"/>
                </a:spcBef>
                <a:buFontTx/>
                <a:buNone/>
              </a:pPr>
              <a:endParaRPr lang="it-IT" altLang="en-US" sz="2400" b="1"/>
            </a:p>
          </p:txBody>
        </p:sp>
        <p:sp>
          <p:nvSpPr>
            <p:cNvPr id="26641" name="Text Box 20"/>
            <p:cNvSpPr txBox="1">
              <a:spLocks noChangeArrowheads="1"/>
            </p:cNvSpPr>
            <p:nvPr/>
          </p:nvSpPr>
          <p:spPr bwMode="auto">
            <a:xfrm>
              <a:off x="1152" y="5137"/>
              <a:ext cx="30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endParaRPr lang="it-IT" altLang="en-US" sz="2400" b="1"/>
            </a:p>
          </p:txBody>
        </p:sp>
      </p:grpSp>
      <p:sp>
        <p:nvSpPr>
          <p:cNvPr id="26636" name="Rectangle 21"/>
          <p:cNvSpPr>
            <a:spLocks noChangeArrowheads="1"/>
          </p:cNvSpPr>
          <p:nvPr/>
        </p:nvSpPr>
        <p:spPr bwMode="auto">
          <a:xfrm>
            <a:off x="3797300" y="4508500"/>
            <a:ext cx="5094288" cy="4333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26637" name="Text Box 22"/>
          <p:cNvSpPr txBox="1">
            <a:spLocks noChangeArrowheads="1"/>
          </p:cNvSpPr>
          <p:nvPr/>
        </p:nvSpPr>
        <p:spPr bwMode="auto">
          <a:xfrm>
            <a:off x="395288" y="4597400"/>
            <a:ext cx="3313112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 b="1" dirty="0">
                <a:solidFill>
                  <a:srgbClr val="FF3300"/>
                </a:solidFill>
              </a:rPr>
              <a:t>n </a:t>
            </a:r>
            <a:r>
              <a:rPr lang="en-GB" altLang="en-US" sz="1800" b="1" dirty="0"/>
              <a:t>is even, so we need to take the 5</a:t>
            </a:r>
            <a:r>
              <a:rPr lang="en-GB" altLang="en-US" sz="1800" b="1" baseline="30000" dirty="0"/>
              <a:t>th</a:t>
            </a:r>
            <a:r>
              <a:rPr lang="en-GB" altLang="en-US" sz="1800" b="1" dirty="0"/>
              <a:t> and the 6</a:t>
            </a:r>
            <a:r>
              <a:rPr lang="en-GB" altLang="en-US" sz="1800" b="1" baseline="30000" dirty="0"/>
              <a:t>th</a:t>
            </a:r>
            <a:r>
              <a:rPr lang="en-GB" altLang="en-US" sz="1800" b="1" dirty="0"/>
              <a:t> observations</a:t>
            </a:r>
          </a:p>
        </p:txBody>
      </p:sp>
      <p:sp>
        <p:nvSpPr>
          <p:cNvPr id="26638" name="Text Box 26"/>
          <p:cNvSpPr txBox="1">
            <a:spLocks noChangeArrowheads="1"/>
          </p:cNvSpPr>
          <p:nvPr/>
        </p:nvSpPr>
        <p:spPr bwMode="auto">
          <a:xfrm>
            <a:off x="4211638" y="4581525"/>
            <a:ext cx="1873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 b="1" dirty="0"/>
              <a:t>5</a:t>
            </a:r>
            <a:r>
              <a:rPr lang="en-GB" altLang="en-US" sz="1800" b="1" baseline="30000" dirty="0"/>
              <a:t>th</a:t>
            </a:r>
            <a:r>
              <a:rPr lang="en-GB" altLang="en-US" sz="1800" b="1" dirty="0"/>
              <a:t> </a:t>
            </a:r>
            <a:r>
              <a:rPr lang="en-GB" altLang="en-US" sz="1800" b="1" dirty="0" err="1"/>
              <a:t>obs</a:t>
            </a:r>
            <a:r>
              <a:rPr lang="en-GB" altLang="en-US" sz="1800" b="1" dirty="0"/>
              <a:t> = 23.5</a:t>
            </a:r>
          </a:p>
        </p:txBody>
      </p:sp>
      <p:sp>
        <p:nvSpPr>
          <p:cNvPr id="26639" name="Text Box 27"/>
          <p:cNvSpPr txBox="1">
            <a:spLocks noChangeArrowheads="1"/>
          </p:cNvSpPr>
          <p:nvPr/>
        </p:nvSpPr>
        <p:spPr bwMode="auto">
          <a:xfrm>
            <a:off x="6370638" y="4581525"/>
            <a:ext cx="1873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 b="1" dirty="0"/>
              <a:t>6</a:t>
            </a:r>
            <a:r>
              <a:rPr lang="en-GB" altLang="en-US" sz="1800" b="1" baseline="30000" dirty="0"/>
              <a:t>th</a:t>
            </a:r>
            <a:r>
              <a:rPr lang="en-GB" altLang="en-US" sz="1800" b="1" dirty="0"/>
              <a:t> </a:t>
            </a:r>
            <a:r>
              <a:rPr lang="en-GB" altLang="en-US" sz="1800" b="1" dirty="0" err="1"/>
              <a:t>obs</a:t>
            </a:r>
            <a:r>
              <a:rPr lang="en-GB" altLang="en-US" sz="1800" b="1" dirty="0"/>
              <a:t> = 24.1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1190181" y="39624"/>
            <a:ext cx="6858000" cy="1143000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4400" dirty="0">
                <a:solidFill>
                  <a:schemeClr val="tx1"/>
                </a:solidFill>
              </a:rPr>
              <a:t>The Mode</a:t>
            </a: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611560" y="1556792"/>
            <a:ext cx="7772400" cy="512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200" dirty="0">
                <a:solidFill>
                  <a:srgbClr val="FF3300"/>
                </a:solidFill>
              </a:rPr>
              <a:t>Mode</a:t>
            </a:r>
            <a:r>
              <a:rPr lang="en-GB" altLang="en-US" sz="2200" dirty="0"/>
              <a:t> is data value or category occurring most frequently.  </a:t>
            </a:r>
          </a:p>
          <a:p>
            <a:pPr eaLnBrk="1" hangingPunct="1"/>
            <a:endParaRPr lang="en-GB" altLang="en-US" sz="2200" dirty="0"/>
          </a:p>
          <a:p>
            <a:pPr eaLnBrk="1" hangingPunct="1"/>
            <a:endParaRPr lang="en-GB" altLang="en-US" sz="2200" dirty="0"/>
          </a:p>
          <a:p>
            <a:pPr eaLnBrk="1" hangingPunct="1"/>
            <a:endParaRPr lang="en-GB" altLang="en-US" sz="2200" dirty="0"/>
          </a:p>
          <a:p>
            <a:pPr eaLnBrk="1" hangingPunct="1"/>
            <a:endParaRPr lang="en-GB" altLang="en-US" sz="2200" dirty="0"/>
          </a:p>
          <a:p>
            <a:pPr eaLnBrk="1" hangingPunct="1"/>
            <a:endParaRPr lang="en-GB" altLang="en-US" sz="2200" dirty="0"/>
          </a:p>
          <a:p>
            <a:pPr eaLnBrk="1" hangingPunct="1"/>
            <a:endParaRPr lang="en-GB" altLang="en-US" sz="2200" dirty="0"/>
          </a:p>
          <a:p>
            <a:pPr eaLnBrk="1" hangingPunct="1"/>
            <a:endParaRPr lang="en-GB" altLang="en-US" sz="1000" dirty="0"/>
          </a:p>
          <a:p>
            <a:pPr eaLnBrk="1" hangingPunct="1"/>
            <a:r>
              <a:rPr lang="en-GB" altLang="en-US" sz="2200" dirty="0">
                <a:solidFill>
                  <a:srgbClr val="FF0000"/>
                </a:solidFill>
              </a:rPr>
              <a:t>Insensitivity to outliers.</a:t>
            </a:r>
          </a:p>
          <a:p>
            <a:pPr eaLnBrk="1" hangingPunct="1"/>
            <a:r>
              <a:rPr lang="en-GB" altLang="en-US" sz="2200" dirty="0">
                <a:solidFill>
                  <a:srgbClr val="FF0000"/>
                </a:solidFill>
              </a:rPr>
              <a:t>Particularly useful for qualitative data and for discrete data – when fractional values don’t make sense </a:t>
            </a:r>
          </a:p>
          <a:p>
            <a:pPr marL="0" indent="0" eaLnBrk="1" hangingPunct="1">
              <a:buNone/>
            </a:pPr>
            <a:r>
              <a:rPr lang="en-GB" altLang="en-US" sz="2200" dirty="0">
                <a:solidFill>
                  <a:srgbClr val="FF0000"/>
                </a:solidFill>
              </a:rPr>
              <a:t>	e.g. favourite football team</a:t>
            </a:r>
          </a:p>
          <a:p>
            <a:pPr eaLnBrk="1" hangingPunct="1"/>
            <a:r>
              <a:rPr lang="en-GB" altLang="en-US" sz="2200" dirty="0">
                <a:solidFill>
                  <a:srgbClr val="FF0000"/>
                </a:solidFill>
              </a:rPr>
              <a:t>There may be more than 1 mode.</a:t>
            </a:r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838200" y="260350"/>
            <a:ext cx="68580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4400">
              <a:solidFill>
                <a:schemeClr val="tx2"/>
              </a:solidFill>
            </a:endParaRPr>
          </a:p>
        </p:txBody>
      </p:sp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132856"/>
            <a:ext cx="4967882" cy="2848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88640"/>
            <a:ext cx="8229600" cy="936104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GB" dirty="0"/>
              <a:t>Variability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484312"/>
            <a:ext cx="8229600" cy="5113039"/>
          </a:xfrm>
        </p:spPr>
        <p:txBody>
          <a:bodyPr/>
          <a:lstStyle/>
          <a:p>
            <a:pPr eaLnBrk="1" hangingPunct="1">
              <a:lnSpc>
                <a:spcPct val="95000"/>
              </a:lnSpc>
              <a:spcBef>
                <a:spcPct val="30000"/>
              </a:spcBef>
            </a:pPr>
            <a:r>
              <a:rPr lang="en-GB" altLang="en-US" sz="2400" dirty="0"/>
              <a:t>People differ in their characteristics (physical activity, socio-economic status, genetic predisposition, etc…)  </a:t>
            </a:r>
          </a:p>
          <a:p>
            <a:pPr eaLnBrk="1" hangingPunct="1">
              <a:lnSpc>
                <a:spcPct val="95000"/>
              </a:lnSpc>
              <a:spcBef>
                <a:spcPct val="30000"/>
              </a:spcBef>
              <a:buFontTx/>
              <a:buNone/>
            </a:pPr>
            <a:r>
              <a:rPr lang="en-GB" altLang="en-US" sz="2400" dirty="0">
                <a:sym typeface="Wingdings" pitchFamily="2" charset="2"/>
              </a:rPr>
              <a:t>	  BMI will </a:t>
            </a:r>
            <a:r>
              <a:rPr lang="en-GB" altLang="en-US" sz="2400" dirty="0">
                <a:solidFill>
                  <a:srgbClr val="FF0000"/>
                </a:solidFill>
                <a:sym typeface="Wingdings" pitchFamily="2" charset="2"/>
              </a:rPr>
              <a:t>vary</a:t>
            </a:r>
            <a:r>
              <a:rPr lang="en-GB" altLang="en-US" sz="2400" dirty="0">
                <a:sym typeface="Wingdings" pitchFamily="2" charset="2"/>
              </a:rPr>
              <a:t> between people with the same diet</a:t>
            </a:r>
          </a:p>
          <a:p>
            <a:pPr eaLnBrk="1" hangingPunct="1">
              <a:lnSpc>
                <a:spcPct val="95000"/>
              </a:lnSpc>
              <a:spcBef>
                <a:spcPct val="30000"/>
              </a:spcBef>
              <a:buFontTx/>
              <a:buNone/>
            </a:pPr>
            <a:endParaRPr lang="en-GB" altLang="en-US" sz="2400" dirty="0">
              <a:sym typeface="Wingdings" pitchFamily="2" charset="2"/>
            </a:endParaRPr>
          </a:p>
          <a:p>
            <a:pPr eaLnBrk="1" hangingPunct="1">
              <a:lnSpc>
                <a:spcPct val="95000"/>
              </a:lnSpc>
              <a:spcBef>
                <a:spcPct val="30000"/>
              </a:spcBef>
            </a:pPr>
            <a:r>
              <a:rPr lang="en-GB" altLang="en-US" sz="2400" dirty="0">
                <a:sym typeface="Wingdings" pitchFamily="2" charset="2"/>
              </a:rPr>
              <a:t>We want to quantify whether the difference in BMI is due to fizzy drinks, other factors, or a combination of the two?</a:t>
            </a:r>
            <a:endParaRPr lang="en-GB" altLang="en-US" sz="2400" dirty="0"/>
          </a:p>
          <a:p>
            <a:pPr eaLnBrk="1" hangingPunct="1">
              <a:lnSpc>
                <a:spcPct val="80000"/>
              </a:lnSpc>
            </a:pPr>
            <a:endParaRPr lang="en-GB" altLang="en-US" sz="2400" dirty="0"/>
          </a:p>
          <a:p>
            <a:pPr eaLnBrk="1" hangingPunct="1">
              <a:lnSpc>
                <a:spcPct val="80000"/>
              </a:lnSpc>
            </a:pPr>
            <a:r>
              <a:rPr lang="en-GB" altLang="en-US" sz="2400" dirty="0"/>
              <a:t>Sources “not of interest” are treated as </a:t>
            </a:r>
            <a:r>
              <a:rPr lang="en-GB" altLang="en-US" sz="2400" dirty="0">
                <a:solidFill>
                  <a:srgbClr val="FF0000"/>
                </a:solidFill>
              </a:rPr>
              <a:t>random variability / dispersion</a:t>
            </a:r>
          </a:p>
          <a:p>
            <a:pPr eaLnBrk="1" hangingPunct="1">
              <a:lnSpc>
                <a:spcPct val="80000"/>
              </a:lnSpc>
            </a:pPr>
            <a:endParaRPr lang="en-GB" altLang="en-US" sz="2400" dirty="0">
              <a:solidFill>
                <a:srgbClr val="FF0000"/>
              </a:solidFill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GB" altLang="en-US" sz="2400" dirty="0"/>
              <a:t>	Must take random variability into account when 	drawing conclusions.</a:t>
            </a:r>
            <a:endParaRPr lang="en-GB" altLang="en-US" sz="2400" dirty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altLang="en-US" sz="2400" dirty="0"/>
              <a:t>           </a:t>
            </a:r>
          </a:p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en-GB" altLang="en-US" sz="2400" dirty="0"/>
              <a:t>           </a:t>
            </a:r>
          </a:p>
        </p:txBody>
      </p:sp>
      <p:sp>
        <p:nvSpPr>
          <p:cNvPr id="4" name="Right Arrow 3"/>
          <p:cNvSpPr/>
          <p:nvPr/>
        </p:nvSpPr>
        <p:spPr>
          <a:xfrm>
            <a:off x="755576" y="2348880"/>
            <a:ext cx="432048" cy="2880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ight Arrow 4"/>
          <p:cNvSpPr/>
          <p:nvPr/>
        </p:nvSpPr>
        <p:spPr>
          <a:xfrm>
            <a:off x="802264" y="5733256"/>
            <a:ext cx="432048" cy="2880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898456" y="144096"/>
            <a:ext cx="7217296" cy="1143000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4400" dirty="0">
                <a:solidFill>
                  <a:schemeClr val="tx1"/>
                </a:solidFill>
              </a:rPr>
              <a:t>Measures</a:t>
            </a:r>
            <a:r>
              <a:rPr lang="en-GB" sz="4400" dirty="0">
                <a:solidFill>
                  <a:schemeClr val="accent2"/>
                </a:solidFill>
              </a:rPr>
              <a:t> </a:t>
            </a:r>
            <a:r>
              <a:rPr lang="en-GB" sz="4400" dirty="0">
                <a:solidFill>
                  <a:schemeClr val="tx1"/>
                </a:solidFill>
              </a:rPr>
              <a:t>of Dispersion</a:t>
            </a: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395288" y="1844675"/>
            <a:ext cx="38100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400"/>
              <a:t>Entirely possible for two data sets to have same mean, median and mode but look very different…</a:t>
            </a:r>
          </a:p>
          <a:p>
            <a:pPr eaLnBrk="1" hangingPunct="1"/>
            <a:r>
              <a:rPr lang="en-GB" altLang="en-US" sz="2400">
                <a:solidFill>
                  <a:srgbClr val="FF3300"/>
                </a:solidFill>
              </a:rPr>
              <a:t>Measures of dispersion</a:t>
            </a:r>
            <a:r>
              <a:rPr lang="en-GB" altLang="en-US" sz="2400"/>
              <a:t> aim to characterise degree of spread or variability within data set. 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1500188"/>
            <a:ext cx="2411413" cy="524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577850" y="188640"/>
            <a:ext cx="8064500" cy="836613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3600" dirty="0">
                <a:solidFill>
                  <a:schemeClr val="tx1"/>
                </a:solidFill>
              </a:rPr>
              <a:t>Quantifying variability in data</a:t>
            </a: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533400" y="1196975"/>
            <a:ext cx="8153400" cy="497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buFontTx/>
              <a:buNone/>
            </a:pPr>
            <a:r>
              <a:rPr lang="en-GB" altLang="en-US" sz="2400" dirty="0">
                <a:solidFill>
                  <a:srgbClr val="FF3300"/>
                </a:solidFill>
              </a:rPr>
              <a:t>Quartiles</a:t>
            </a:r>
            <a:r>
              <a:rPr lang="en-GB" altLang="en-US" sz="2400" dirty="0"/>
              <a:t>: divide the distribution in 4 equal parts. </a:t>
            </a:r>
          </a:p>
          <a:p>
            <a:pPr lvl="1" eaLnBrk="1" hangingPunct="1">
              <a:buFont typeface="Wingdings" pitchFamily="2" charset="2"/>
              <a:buChar char="v"/>
            </a:pPr>
            <a:r>
              <a:rPr lang="en-GB" altLang="en-US" sz="2400" dirty="0"/>
              <a:t>1</a:t>
            </a:r>
            <a:r>
              <a:rPr lang="en-GB" altLang="en-US" sz="2400" baseline="30000" dirty="0"/>
              <a:t>st</a:t>
            </a:r>
            <a:r>
              <a:rPr lang="en-GB" altLang="en-US" sz="2400" dirty="0"/>
              <a:t> quartile =25th percentile, 2</a:t>
            </a:r>
            <a:r>
              <a:rPr lang="en-GB" altLang="en-US" sz="2400" baseline="30000" dirty="0"/>
              <a:t>nd</a:t>
            </a:r>
            <a:r>
              <a:rPr lang="en-GB" altLang="en-US" sz="2400" dirty="0"/>
              <a:t> = 50th percentile (median), 3</a:t>
            </a:r>
            <a:r>
              <a:rPr lang="en-GB" altLang="en-US" sz="2400" baseline="30000" dirty="0"/>
              <a:t>rd</a:t>
            </a:r>
            <a:r>
              <a:rPr lang="en-GB" altLang="en-US" sz="2400" dirty="0"/>
              <a:t> </a:t>
            </a:r>
            <a:r>
              <a:rPr lang="en-GB" altLang="en-US" sz="2400" baseline="30000" dirty="0"/>
              <a:t> =</a:t>
            </a:r>
            <a:r>
              <a:rPr lang="en-GB" altLang="en-US" sz="2400" dirty="0"/>
              <a:t> 75th percentile</a:t>
            </a:r>
          </a:p>
          <a:p>
            <a:pPr lvl="1" eaLnBrk="1" hangingPunct="1">
              <a:buFont typeface="Wingdings" pitchFamily="2" charset="2"/>
              <a:buChar char="v"/>
            </a:pPr>
            <a:endParaRPr lang="en-GB" altLang="en-US" sz="2400" dirty="0"/>
          </a:p>
          <a:p>
            <a:pPr eaLnBrk="1" hangingPunct="1"/>
            <a:endParaRPr lang="en-GB" altLang="en-US" sz="2400" dirty="0"/>
          </a:p>
        </p:txBody>
      </p:sp>
      <p:sp>
        <p:nvSpPr>
          <p:cNvPr id="29700" name="Text Box 5"/>
          <p:cNvSpPr txBox="1">
            <a:spLocks noChangeArrowheads="1"/>
          </p:cNvSpPr>
          <p:nvPr/>
        </p:nvSpPr>
        <p:spPr bwMode="auto">
          <a:xfrm>
            <a:off x="533400" y="2799397"/>
            <a:ext cx="30956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 b="1" dirty="0">
                <a:solidFill>
                  <a:schemeClr val="tx1"/>
                </a:solidFill>
              </a:rPr>
              <a:t>Diet 2: high consumption of fruit/veg, n=12</a:t>
            </a:r>
          </a:p>
        </p:txBody>
      </p:sp>
      <p:sp>
        <p:nvSpPr>
          <p:cNvPr id="29701" name="Rectangle 6"/>
          <p:cNvSpPr>
            <a:spLocks noChangeArrowheads="1"/>
          </p:cNvSpPr>
          <p:nvPr/>
        </p:nvSpPr>
        <p:spPr bwMode="auto">
          <a:xfrm>
            <a:off x="3802699" y="2678747"/>
            <a:ext cx="5094287" cy="9144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grpSp>
        <p:nvGrpSpPr>
          <p:cNvPr id="29702" name="Group 7"/>
          <p:cNvGrpSpPr>
            <a:grpSpLocks/>
          </p:cNvGrpSpPr>
          <p:nvPr/>
        </p:nvGrpSpPr>
        <p:grpSpPr bwMode="auto">
          <a:xfrm>
            <a:off x="3807461" y="2678747"/>
            <a:ext cx="5089525" cy="990600"/>
            <a:chOff x="1152" y="4800"/>
            <a:chExt cx="3024" cy="624"/>
          </a:xfrm>
        </p:grpSpPr>
        <p:sp>
          <p:nvSpPr>
            <p:cNvPr id="29707" name="Text Box 8"/>
            <p:cNvSpPr txBox="1">
              <a:spLocks noChangeArrowheads="1"/>
            </p:cNvSpPr>
            <p:nvPr/>
          </p:nvSpPr>
          <p:spPr bwMode="auto">
            <a:xfrm>
              <a:off x="1152" y="4800"/>
              <a:ext cx="30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it-IT" altLang="en-US" sz="2400" b="1" dirty="0"/>
                <a:t>22.1   20.5   18.5   16.9   24.1   26.0</a:t>
              </a:r>
            </a:p>
          </p:txBody>
        </p:sp>
        <p:sp>
          <p:nvSpPr>
            <p:cNvPr id="29708" name="Text Box 9"/>
            <p:cNvSpPr txBox="1">
              <a:spLocks noChangeArrowheads="1"/>
            </p:cNvSpPr>
            <p:nvPr/>
          </p:nvSpPr>
          <p:spPr bwMode="auto">
            <a:xfrm>
              <a:off x="1152" y="5136"/>
              <a:ext cx="30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it-IT" altLang="en-US" sz="2400" b="1"/>
                <a:t>22.2   28.4   21.5   31.9   23.0   17.2</a:t>
              </a:r>
            </a:p>
          </p:txBody>
        </p:sp>
      </p:grpSp>
      <p:sp>
        <p:nvSpPr>
          <p:cNvPr id="29703" name="Rectangle 12"/>
          <p:cNvSpPr>
            <a:spLocks noChangeArrowheads="1"/>
          </p:cNvSpPr>
          <p:nvPr/>
        </p:nvSpPr>
        <p:spPr bwMode="auto">
          <a:xfrm>
            <a:off x="2143125" y="3916363"/>
            <a:ext cx="6858000" cy="3698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29704" name="Text Box 13"/>
          <p:cNvSpPr txBox="1">
            <a:spLocks noChangeArrowheads="1"/>
          </p:cNvSpPr>
          <p:nvPr/>
        </p:nvSpPr>
        <p:spPr bwMode="auto">
          <a:xfrm>
            <a:off x="395288" y="3860800"/>
            <a:ext cx="30956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 b="1" dirty="0">
                <a:solidFill>
                  <a:schemeClr val="tx1"/>
                </a:solidFill>
              </a:rPr>
              <a:t>Order the data</a:t>
            </a:r>
          </a:p>
        </p:txBody>
      </p:sp>
      <p:sp>
        <p:nvSpPr>
          <p:cNvPr id="29705" name="Text Box 15"/>
          <p:cNvSpPr txBox="1">
            <a:spLocks noChangeArrowheads="1"/>
          </p:cNvSpPr>
          <p:nvPr/>
        </p:nvSpPr>
        <p:spPr bwMode="auto">
          <a:xfrm>
            <a:off x="2071688" y="3886200"/>
            <a:ext cx="70008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it-IT" altLang="en-US" sz="2000" b="1"/>
              <a:t>16.9 17.2 18.5 20.5 21.5 22.1 22.2 23.0 24.1 26.0 28.4 31.9</a:t>
            </a:r>
          </a:p>
        </p:txBody>
      </p:sp>
      <p:sp>
        <p:nvSpPr>
          <p:cNvPr id="29706" name="Text Box 18"/>
          <p:cNvSpPr txBox="1">
            <a:spLocks noChangeArrowheads="1"/>
          </p:cNvSpPr>
          <p:nvPr/>
        </p:nvSpPr>
        <p:spPr bwMode="auto">
          <a:xfrm>
            <a:off x="409576" y="4725144"/>
            <a:ext cx="687705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 b="1" dirty="0"/>
              <a:t>1</a:t>
            </a:r>
            <a:r>
              <a:rPr lang="en-GB" altLang="en-US" sz="2000" b="1" baseline="30000" dirty="0"/>
              <a:t>st</a:t>
            </a:r>
            <a:r>
              <a:rPr lang="en-GB" altLang="en-US" sz="2000" b="1" dirty="0"/>
              <a:t> quartile: 3</a:t>
            </a:r>
            <a:r>
              <a:rPr lang="en-GB" altLang="en-US" sz="2000" b="1" baseline="30000" dirty="0"/>
              <a:t>rd</a:t>
            </a:r>
            <a:r>
              <a:rPr lang="en-GB" altLang="en-US" sz="2000" b="1" dirty="0"/>
              <a:t> </a:t>
            </a:r>
            <a:r>
              <a:rPr lang="en-GB" altLang="en-US" sz="2000" b="1" dirty="0" err="1"/>
              <a:t>obs</a:t>
            </a:r>
            <a:r>
              <a:rPr lang="en-GB" altLang="en-US" sz="2000" b="1" dirty="0"/>
              <a:t> = 18.5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 b="1" dirty="0"/>
              <a:t>2</a:t>
            </a:r>
            <a:r>
              <a:rPr lang="en-GB" altLang="en-US" sz="2000" b="1" baseline="30000" dirty="0"/>
              <a:t>nd</a:t>
            </a:r>
            <a:r>
              <a:rPr lang="en-GB" altLang="en-US" sz="2000" b="1" dirty="0"/>
              <a:t> quartile (Med): 6</a:t>
            </a:r>
            <a:r>
              <a:rPr lang="en-GB" altLang="en-US" sz="2000" b="1" baseline="30000" dirty="0"/>
              <a:t>th</a:t>
            </a:r>
            <a:r>
              <a:rPr lang="en-GB" altLang="en-US" sz="2000" b="1" dirty="0"/>
              <a:t> and 7</a:t>
            </a:r>
            <a:r>
              <a:rPr lang="en-GB" altLang="en-US" sz="2000" b="1" baseline="30000" dirty="0"/>
              <a:t>th</a:t>
            </a:r>
            <a:r>
              <a:rPr lang="en-GB" altLang="en-US" sz="2000" b="1" dirty="0"/>
              <a:t> </a:t>
            </a:r>
            <a:r>
              <a:rPr lang="en-GB" altLang="en-US" sz="2000" b="1" dirty="0" err="1"/>
              <a:t>obs</a:t>
            </a:r>
            <a:r>
              <a:rPr lang="en-GB" altLang="en-US" sz="2000" b="1" dirty="0"/>
              <a:t> = (22.1+22.2)/2 = 22.15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 b="1" dirty="0"/>
              <a:t>3</a:t>
            </a:r>
            <a:r>
              <a:rPr lang="en-GB" altLang="en-US" sz="2000" b="1" baseline="30000" dirty="0"/>
              <a:t>rd</a:t>
            </a:r>
            <a:r>
              <a:rPr lang="en-GB" altLang="en-US" sz="2000" b="1" dirty="0"/>
              <a:t> quartile: 9</a:t>
            </a:r>
            <a:r>
              <a:rPr lang="en-GB" altLang="en-US" sz="2000" b="1" baseline="30000" dirty="0"/>
              <a:t>th</a:t>
            </a:r>
            <a:r>
              <a:rPr lang="en-GB" altLang="en-US" sz="2000" b="1" dirty="0"/>
              <a:t> </a:t>
            </a:r>
            <a:r>
              <a:rPr lang="en-GB" altLang="en-US" sz="2000" b="1" dirty="0" err="1"/>
              <a:t>obs</a:t>
            </a:r>
            <a:r>
              <a:rPr lang="en-GB" altLang="en-US" sz="2000" b="1" dirty="0"/>
              <a:t> = 24.1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274638"/>
            <a:ext cx="7704856" cy="1143000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GB" sz="4000" dirty="0"/>
              <a:t>Inter Quartile Range - IQR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00808"/>
            <a:ext cx="8229600" cy="1543050"/>
          </a:xfrm>
        </p:spPr>
        <p:txBody>
          <a:bodyPr/>
          <a:lstStyle/>
          <a:p>
            <a:pPr eaLnBrk="1" hangingPunct="1"/>
            <a:r>
              <a:rPr lang="en-GB" altLang="en-US" sz="2400" dirty="0">
                <a:solidFill>
                  <a:srgbClr val="FF3300"/>
                </a:solidFill>
              </a:rPr>
              <a:t>Inter-quartile range</a:t>
            </a:r>
            <a:r>
              <a:rPr lang="en-GB" altLang="en-US" sz="2400" dirty="0"/>
              <a:t>: (3rd – 1st quartile) 25th to 75th percentile. </a:t>
            </a:r>
          </a:p>
          <a:p>
            <a:pPr eaLnBrk="1" hangingPunct="1">
              <a:buFontTx/>
              <a:buNone/>
            </a:pPr>
            <a:r>
              <a:rPr lang="en-GB" altLang="en-US" sz="2400" dirty="0"/>
              <a:t>    </a:t>
            </a:r>
            <a:endParaRPr lang="en-GB" altLang="en-US" sz="2400" dirty="0">
              <a:solidFill>
                <a:schemeClr val="tx1"/>
              </a:solidFill>
            </a:endParaRPr>
          </a:p>
          <a:p>
            <a:pPr algn="ctr" eaLnBrk="1" hangingPunct="1">
              <a:buFontTx/>
              <a:buNone/>
            </a:pPr>
            <a:r>
              <a:rPr lang="en-GB" altLang="en-US" sz="2400" dirty="0">
                <a:solidFill>
                  <a:schemeClr val="tx1"/>
                </a:solidFill>
              </a:rPr>
              <a:t>Not sensitive to outliers, but only uses central 50% of observations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684213" y="188913"/>
            <a:ext cx="7772400" cy="792162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4000" dirty="0">
                <a:solidFill>
                  <a:schemeClr val="tx2"/>
                </a:solidFill>
              </a:rPr>
              <a:t>Box (and Whisker) plots</a:t>
            </a: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0" y="1143000"/>
            <a:ext cx="9144000" cy="5113338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5000"/>
              </a:spcBef>
              <a:spcAft>
                <a:spcPts val="300"/>
              </a:spcAft>
              <a:buClr>
                <a:srgbClr val="002060"/>
              </a:buClr>
              <a:buFontTx/>
              <a:buChar char="•"/>
              <a:defRPr/>
            </a:pPr>
            <a:r>
              <a:rPr lang="en-GB" sz="2400" kern="0" dirty="0">
                <a:solidFill>
                  <a:schemeClr val="accent2"/>
                </a:solidFill>
                <a:latin typeface="+mn-lt"/>
                <a:cs typeface="+mn-cs"/>
              </a:rPr>
              <a:t>Graphical summary of the distribution of a </a:t>
            </a:r>
            <a:r>
              <a:rPr lang="en-GB" sz="2400" b="1" kern="0" dirty="0">
                <a:solidFill>
                  <a:srgbClr val="0000FF"/>
                </a:solidFill>
                <a:latin typeface="+mn-lt"/>
                <a:cs typeface="+mn-cs"/>
              </a:rPr>
              <a:t>quantitative</a:t>
            </a:r>
            <a:r>
              <a:rPr lang="en-GB" sz="2400" kern="0" dirty="0">
                <a:solidFill>
                  <a:schemeClr val="accent2"/>
                </a:solidFill>
                <a:latin typeface="+mn-lt"/>
                <a:cs typeface="+mn-cs"/>
              </a:rPr>
              <a:t> variable</a:t>
            </a:r>
          </a:p>
          <a:p>
            <a:pPr marL="342900" indent="-342900">
              <a:spcBef>
                <a:spcPct val="25000"/>
              </a:spcBef>
              <a:spcAft>
                <a:spcPts val="300"/>
              </a:spcAft>
              <a:buClr>
                <a:srgbClr val="002060"/>
              </a:buClr>
              <a:buFontTx/>
              <a:buChar char="•"/>
              <a:defRPr/>
            </a:pPr>
            <a:r>
              <a:rPr lang="en-GB" sz="2400" b="1" kern="0" dirty="0">
                <a:solidFill>
                  <a:srgbClr val="0000FF"/>
                </a:solidFill>
                <a:latin typeface="+mn-lt"/>
                <a:cs typeface="+mn-cs"/>
              </a:rPr>
              <a:t>Median</a:t>
            </a:r>
            <a:r>
              <a:rPr lang="en-GB" sz="2400" kern="0" dirty="0">
                <a:solidFill>
                  <a:schemeClr val="accent2"/>
                </a:solidFill>
                <a:latin typeface="+mn-lt"/>
                <a:cs typeface="+mn-cs"/>
              </a:rPr>
              <a:t> (50th percentile) is marked as central line</a:t>
            </a:r>
          </a:p>
          <a:p>
            <a:pPr marL="342900" indent="-342900">
              <a:spcBef>
                <a:spcPct val="25000"/>
              </a:spcBef>
              <a:spcAft>
                <a:spcPts val="300"/>
              </a:spcAft>
              <a:buClr>
                <a:srgbClr val="002060"/>
              </a:buClr>
              <a:buFontTx/>
              <a:buChar char="•"/>
              <a:defRPr/>
            </a:pPr>
            <a:r>
              <a:rPr lang="en-GB" sz="2400" kern="0" dirty="0">
                <a:solidFill>
                  <a:schemeClr val="accent2"/>
                </a:solidFill>
                <a:latin typeface="+mn-lt"/>
                <a:cs typeface="+mn-cs"/>
              </a:rPr>
              <a:t>Box represents the </a:t>
            </a:r>
            <a:r>
              <a:rPr lang="en-GB" sz="2400" b="1" kern="0" dirty="0">
                <a:solidFill>
                  <a:srgbClr val="0000FF"/>
                </a:solidFill>
                <a:latin typeface="+mn-lt"/>
                <a:cs typeface="+mn-cs"/>
              </a:rPr>
              <a:t>quartiles</a:t>
            </a:r>
            <a:r>
              <a:rPr lang="en-GB" sz="2400" kern="0" dirty="0">
                <a:solidFill>
                  <a:schemeClr val="accent2"/>
                </a:solidFill>
                <a:latin typeface="+mn-lt"/>
                <a:cs typeface="+mn-cs"/>
              </a:rPr>
              <a:t> (25th and 75th percentiles) </a:t>
            </a:r>
          </a:p>
          <a:p>
            <a:pPr marL="342900" indent="-342900">
              <a:spcBef>
                <a:spcPct val="25000"/>
              </a:spcBef>
              <a:spcAft>
                <a:spcPts val="300"/>
              </a:spcAft>
              <a:buClr>
                <a:srgbClr val="002060"/>
              </a:buClr>
              <a:buFontTx/>
              <a:buChar char="•"/>
              <a:defRPr/>
            </a:pPr>
            <a:r>
              <a:rPr lang="en-GB" sz="2400" kern="0" dirty="0">
                <a:solidFill>
                  <a:schemeClr val="accent2"/>
                </a:solidFill>
                <a:latin typeface="+mn-lt"/>
                <a:cs typeface="+mn-cs"/>
              </a:rPr>
              <a:t>Whiskers mark the max. and min. values</a:t>
            </a:r>
            <a:r>
              <a:rPr lang="en-GB" sz="2400" kern="0" dirty="0">
                <a:solidFill>
                  <a:schemeClr val="accent2"/>
                </a:solidFill>
                <a:cs typeface="+mn-cs"/>
              </a:rPr>
              <a:t> &lt;1.5 x IQR</a:t>
            </a:r>
            <a:endParaRPr lang="en-GB" sz="2400" kern="0" dirty="0">
              <a:solidFill>
                <a:schemeClr val="accent2"/>
              </a:solidFill>
              <a:latin typeface="+mn-lt"/>
              <a:cs typeface="+mn-cs"/>
            </a:endParaRPr>
          </a:p>
          <a:p>
            <a:pPr marL="342900" indent="-342900">
              <a:spcBef>
                <a:spcPct val="25000"/>
              </a:spcBef>
              <a:spcAft>
                <a:spcPts val="300"/>
              </a:spcAft>
              <a:buClr>
                <a:srgbClr val="002060"/>
              </a:buClr>
              <a:buFontTx/>
              <a:buChar char="•"/>
              <a:defRPr/>
            </a:pPr>
            <a:r>
              <a:rPr lang="en-GB" sz="2400" b="1" kern="0" dirty="0">
                <a:solidFill>
                  <a:srgbClr val="0000FF"/>
                </a:solidFill>
                <a:latin typeface="+mn-lt"/>
                <a:cs typeface="+mn-cs"/>
              </a:rPr>
              <a:t>Outliers </a:t>
            </a:r>
            <a:r>
              <a:rPr lang="en-GB" sz="2400" kern="0" dirty="0">
                <a:solidFill>
                  <a:schemeClr val="accent2"/>
                </a:solidFill>
                <a:latin typeface="+mn-lt"/>
                <a:cs typeface="+mn-cs"/>
              </a:rPr>
              <a:t>(&gt;1.5 </a:t>
            </a:r>
            <a:r>
              <a:rPr lang="en-GB" sz="2400" kern="0" dirty="0">
                <a:solidFill>
                  <a:schemeClr val="accent2"/>
                </a:solidFill>
                <a:cs typeface="+mn-cs"/>
              </a:rPr>
              <a:t>x</a:t>
            </a:r>
            <a:r>
              <a:rPr lang="en-GB" sz="2400" kern="0" dirty="0">
                <a:solidFill>
                  <a:schemeClr val="accent2"/>
                </a:solidFill>
                <a:latin typeface="+mn-lt"/>
                <a:cs typeface="+mn-cs"/>
              </a:rPr>
              <a:t> IQR) marked as separate lines/points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en-US" sz="3200" kern="0" dirty="0">
              <a:solidFill>
                <a:schemeClr val="accent2"/>
              </a:solidFill>
              <a:latin typeface="+mn-lt"/>
              <a:cs typeface="+mn-cs"/>
            </a:endParaRPr>
          </a:p>
        </p:txBody>
      </p:sp>
      <p:pic>
        <p:nvPicPr>
          <p:cNvPr id="32105" name="Picture 361" descr="Exploring Women's Height Data –">
            <a:extLst>
              <a:ext uri="{FF2B5EF4-FFF2-40B4-BE49-F238E27FC236}">
                <a16:creationId xmlns:a16="http://schemas.microsoft.com/office/drawing/2014/main" id="{C6FA5CF5-374B-B846-A6C5-9DB349C31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729386"/>
            <a:ext cx="6434497" cy="256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wrap="square" anchor="ctr">
            <a:normAutofit/>
          </a:bodyPr>
          <a:lstStyle/>
          <a:p>
            <a:pPr eaLnBrk="1" hangingPunct="1">
              <a:defRPr/>
            </a:pPr>
            <a:r>
              <a:rPr lang="en-GB"/>
              <a:t>The biggest question(s)...</a:t>
            </a:r>
            <a:endParaRPr lang="en-GB" kern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78946FF5-285C-46AB-8A9F-AC06D14148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157010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752807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684213" y="188913"/>
            <a:ext cx="7772400" cy="792162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4000" dirty="0">
                <a:solidFill>
                  <a:schemeClr val="tx2"/>
                </a:solidFill>
              </a:rPr>
              <a:t>Box (and Whisker) plots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8BFEEB-1345-8540-8BFE-8EB7300A8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744"/>
            <a:ext cx="9144000" cy="530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9292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1143000" y="332656"/>
            <a:ext cx="6858000" cy="1143000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4400" dirty="0">
                <a:solidFill>
                  <a:schemeClr val="tx1"/>
                </a:solidFill>
              </a:rPr>
              <a:t>The Variance</a:t>
            </a:r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GB" sz="2800" dirty="0">
                <a:solidFill>
                  <a:srgbClr val="FF3300"/>
                </a:solidFill>
                <a:cs typeface="+mn-cs"/>
              </a:rPr>
              <a:t>Variance</a:t>
            </a:r>
            <a:r>
              <a:rPr lang="en-GB" sz="2800" dirty="0">
                <a:solidFill>
                  <a:schemeClr val="accent2"/>
                </a:solidFill>
                <a:cs typeface="+mn-cs"/>
              </a:rPr>
              <a:t> quantifies amount of variability or spread around the sample mean. 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GB" sz="2800" dirty="0">
                <a:solidFill>
                  <a:schemeClr val="accent2"/>
                </a:solidFill>
                <a:cs typeface="+mn-cs"/>
              </a:rPr>
              <a:t>T</a:t>
            </a:r>
            <a:r>
              <a:rPr lang="en-GB" sz="2800" dirty="0">
                <a:solidFill>
                  <a:schemeClr val="accent2"/>
                </a:solidFill>
                <a:latin typeface="+mn-lt"/>
                <a:cs typeface="+mn-cs"/>
              </a:rPr>
              <a:t>he variance of </a:t>
            </a:r>
            <a:r>
              <a:rPr lang="en-GB" sz="2800" i="1" dirty="0">
                <a:solidFill>
                  <a:schemeClr val="accent2"/>
                </a:solidFill>
                <a:latin typeface="+mn-lt"/>
                <a:cs typeface="Times New Roman" pitchFamily="18" charset="0"/>
              </a:rPr>
              <a:t>n</a:t>
            </a:r>
            <a:r>
              <a:rPr lang="en-GB" sz="2800" dirty="0">
                <a:solidFill>
                  <a:schemeClr val="accent2"/>
                </a:solidFill>
                <a:latin typeface="+mn-lt"/>
                <a:cs typeface="+mn-cs"/>
              </a:rPr>
              <a:t> observations, </a:t>
            </a:r>
            <a:r>
              <a:rPr lang="en-GB" sz="2800" i="1" dirty="0">
                <a:solidFill>
                  <a:schemeClr val="accent2"/>
                </a:solidFill>
                <a:latin typeface="+mn-lt"/>
                <a:cs typeface="Times New Roman" pitchFamily="18" charset="0"/>
              </a:rPr>
              <a:t>x</a:t>
            </a:r>
            <a:r>
              <a:rPr lang="en-GB" sz="2800" i="1" baseline="-25000" dirty="0">
                <a:solidFill>
                  <a:schemeClr val="accent2"/>
                </a:solidFill>
                <a:latin typeface="+mn-lt"/>
                <a:cs typeface="Times New Roman" pitchFamily="18" charset="0"/>
              </a:rPr>
              <a:t>1</a:t>
            </a:r>
            <a:r>
              <a:rPr lang="en-GB" sz="2800" i="1" dirty="0">
                <a:solidFill>
                  <a:schemeClr val="accent2"/>
                </a:solidFill>
                <a:latin typeface="+mn-lt"/>
                <a:cs typeface="Times New Roman" pitchFamily="18" charset="0"/>
              </a:rPr>
              <a:t>,…,</a:t>
            </a:r>
            <a:r>
              <a:rPr lang="en-GB" sz="2800" i="1" dirty="0" err="1">
                <a:solidFill>
                  <a:schemeClr val="accent2"/>
                </a:solidFill>
                <a:latin typeface="+mn-lt"/>
                <a:cs typeface="Times New Roman" pitchFamily="18" charset="0"/>
              </a:rPr>
              <a:t>x</a:t>
            </a:r>
            <a:r>
              <a:rPr lang="en-GB" sz="2800" i="1" baseline="-25000" dirty="0" err="1">
                <a:solidFill>
                  <a:schemeClr val="accent2"/>
                </a:solidFill>
                <a:latin typeface="+mn-lt"/>
                <a:cs typeface="Times New Roman" pitchFamily="18" charset="0"/>
              </a:rPr>
              <a:t>n</a:t>
            </a:r>
            <a:r>
              <a:rPr lang="en-GB" sz="2800" dirty="0">
                <a:solidFill>
                  <a:schemeClr val="accent2"/>
                </a:solidFill>
                <a:latin typeface="+mn-lt"/>
                <a:cs typeface="+mn-cs"/>
              </a:rPr>
              <a:t>, is defined as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en-GB" sz="2800" dirty="0">
              <a:solidFill>
                <a:schemeClr val="accent2"/>
              </a:solidFill>
              <a:cs typeface="+mn-cs"/>
            </a:endParaRPr>
          </a:p>
        </p:txBody>
      </p:sp>
      <p:graphicFrame>
        <p:nvGraphicFramePr>
          <p:cNvPr id="3277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2584274"/>
              </p:ext>
            </p:extLst>
          </p:nvPr>
        </p:nvGraphicFramePr>
        <p:xfrm>
          <a:off x="1835696" y="4077072"/>
          <a:ext cx="5213405" cy="15839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57" name="Equation" r:id="rId4" imgW="1409670" imgH="419190" progId="Equation.3">
                  <p:embed/>
                </p:oleObj>
              </mc:Choice>
              <mc:Fallback>
                <p:oleObj name="Equation" r:id="rId4" imgW="1409670" imgH="41919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4077072"/>
                        <a:ext cx="5213405" cy="1583977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3798888" y="2260600"/>
            <a:ext cx="5094287" cy="9144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94122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GB" dirty="0"/>
              <a:t>Example</a:t>
            </a:r>
          </a:p>
        </p:txBody>
      </p:sp>
      <p:sp>
        <p:nvSpPr>
          <p:cNvPr id="33796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435975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GB" altLang="en-US" sz="2000"/>
              <a:t>You are investigating the Body Mass Index for people with different diet</a:t>
            </a:r>
          </a:p>
        </p:txBody>
      </p:sp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396875" y="2205038"/>
            <a:ext cx="30956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/>
              <a:t>Diet 1: low consumption of fruit/veg, n=10</a:t>
            </a:r>
          </a:p>
        </p:txBody>
      </p:sp>
      <p:grpSp>
        <p:nvGrpSpPr>
          <p:cNvPr id="33798" name="Group 6"/>
          <p:cNvGrpSpPr>
            <a:grpSpLocks/>
          </p:cNvGrpSpPr>
          <p:nvPr/>
        </p:nvGrpSpPr>
        <p:grpSpPr bwMode="auto">
          <a:xfrm>
            <a:off x="3803650" y="2205038"/>
            <a:ext cx="5089525" cy="990600"/>
            <a:chOff x="1152" y="4800"/>
            <a:chExt cx="3024" cy="624"/>
          </a:xfrm>
        </p:grpSpPr>
        <p:sp>
          <p:nvSpPr>
            <p:cNvPr id="33808" name="Text Box 7"/>
            <p:cNvSpPr txBox="1">
              <a:spLocks noChangeArrowheads="1"/>
            </p:cNvSpPr>
            <p:nvPr/>
          </p:nvSpPr>
          <p:spPr bwMode="auto">
            <a:xfrm>
              <a:off x="1152" y="4800"/>
              <a:ext cx="30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it-IT" altLang="en-US" sz="2400" b="1"/>
                <a:t>24.1   23.5   18.5   16.7   26.3   28.5</a:t>
              </a:r>
            </a:p>
          </p:txBody>
        </p:sp>
        <p:sp>
          <p:nvSpPr>
            <p:cNvPr id="33809" name="Text Box 8"/>
            <p:cNvSpPr txBox="1">
              <a:spLocks noChangeArrowheads="1"/>
            </p:cNvSpPr>
            <p:nvPr/>
          </p:nvSpPr>
          <p:spPr bwMode="auto">
            <a:xfrm>
              <a:off x="1152" y="5136"/>
              <a:ext cx="30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it-IT" altLang="en-US" sz="2400" b="1"/>
                <a:t>25.2   23.4   22.5   29.9</a:t>
              </a:r>
            </a:p>
          </p:txBody>
        </p:sp>
      </p:grpSp>
      <p:sp>
        <p:nvSpPr>
          <p:cNvPr id="33799" name="Text Box 18"/>
          <p:cNvSpPr txBox="1">
            <a:spLocks noChangeArrowheads="1"/>
          </p:cNvSpPr>
          <p:nvPr/>
        </p:nvSpPr>
        <p:spPr bwMode="auto">
          <a:xfrm>
            <a:off x="-25698" y="4382294"/>
            <a:ext cx="8748713" cy="119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800"/>
              <a:t>(24.1-23.9)</a:t>
            </a:r>
            <a:r>
              <a:rPr lang="en-GB" altLang="en-US" sz="1800" baseline="30000"/>
              <a:t>2 </a:t>
            </a:r>
            <a:r>
              <a:rPr lang="en-GB" altLang="en-US" sz="1800"/>
              <a:t>+ (23.5-23.9)</a:t>
            </a:r>
            <a:r>
              <a:rPr lang="en-GB" altLang="en-US" sz="1800" baseline="30000"/>
              <a:t>2</a:t>
            </a:r>
            <a:r>
              <a:rPr lang="en-GB" altLang="en-US" sz="1800"/>
              <a:t> + (18.5-23.9)</a:t>
            </a:r>
            <a:r>
              <a:rPr lang="en-GB" altLang="en-US" sz="1800" baseline="30000"/>
              <a:t>2 </a:t>
            </a:r>
            <a:r>
              <a:rPr lang="en-GB" altLang="en-US" sz="1800"/>
              <a:t>+ (16.7-23.9)</a:t>
            </a:r>
            <a:r>
              <a:rPr lang="en-GB" altLang="en-US" sz="1800" baseline="30000"/>
              <a:t>2 </a:t>
            </a:r>
            <a:r>
              <a:rPr lang="en-GB" altLang="en-US" sz="1800"/>
              <a:t>+(26.3-23.9)</a:t>
            </a:r>
            <a:r>
              <a:rPr lang="en-GB" altLang="en-US" sz="1800" baseline="30000"/>
              <a:t>2</a:t>
            </a:r>
            <a:r>
              <a:rPr lang="en-GB" altLang="en-US" sz="1800"/>
              <a:t> +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800"/>
              <a:t>(28.5-23.9)</a:t>
            </a:r>
            <a:r>
              <a:rPr lang="en-GB" altLang="en-US" sz="1800" baseline="30000"/>
              <a:t>2</a:t>
            </a:r>
            <a:r>
              <a:rPr lang="en-GB" altLang="en-US" sz="1800"/>
              <a:t> + (25.2-23.9)</a:t>
            </a:r>
            <a:r>
              <a:rPr lang="en-GB" altLang="en-US" sz="1800" baseline="30000"/>
              <a:t>2</a:t>
            </a:r>
            <a:r>
              <a:rPr lang="en-GB" altLang="en-US" sz="1800"/>
              <a:t> + (23.4-23.9)</a:t>
            </a:r>
            <a:r>
              <a:rPr lang="en-GB" altLang="en-US" sz="1800" baseline="30000"/>
              <a:t>2</a:t>
            </a:r>
            <a:r>
              <a:rPr lang="en-GB" altLang="en-US" sz="1800"/>
              <a:t> + (22.5-23.9)</a:t>
            </a:r>
            <a:r>
              <a:rPr lang="en-GB" altLang="en-US" sz="1800" baseline="30000"/>
              <a:t>2</a:t>
            </a:r>
            <a:r>
              <a:rPr lang="en-GB" altLang="en-US" sz="1800"/>
              <a:t> +(29.9-23.9)</a:t>
            </a:r>
            <a:r>
              <a:rPr lang="en-GB" altLang="en-US" sz="1800" baseline="30000"/>
              <a:t>2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GB" altLang="en-US" sz="1800">
              <a:solidFill>
                <a:srgbClr val="FF3300"/>
              </a:solidFill>
            </a:endParaRPr>
          </a:p>
        </p:txBody>
      </p:sp>
      <p:graphicFrame>
        <p:nvGraphicFramePr>
          <p:cNvPr id="33800" name="Object 22"/>
          <p:cNvGraphicFramePr>
            <a:graphicFrameLocks noGrp="1" noChangeAspect="1"/>
          </p:cNvGraphicFramePr>
          <p:nvPr>
            <p:ph sz="half" idx="2"/>
          </p:nvPr>
        </p:nvGraphicFramePr>
        <p:xfrm>
          <a:off x="468313" y="3068638"/>
          <a:ext cx="376237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92" name="Equation" r:id="rId4" imgW="139579" imgH="164957" progId="Equation.3">
                  <p:embed/>
                </p:oleObj>
              </mc:Choice>
              <mc:Fallback>
                <p:oleObj name="Equation" r:id="rId4" imgW="139579" imgH="164957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3068638"/>
                        <a:ext cx="376237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1" name="Text Box 24"/>
          <p:cNvSpPr txBox="1">
            <a:spLocks noChangeArrowheads="1"/>
          </p:cNvSpPr>
          <p:nvPr/>
        </p:nvSpPr>
        <p:spPr bwMode="auto">
          <a:xfrm>
            <a:off x="900113" y="3141663"/>
            <a:ext cx="9350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>
                <a:solidFill>
                  <a:schemeClr val="tx1"/>
                </a:solidFill>
              </a:rPr>
              <a:t>= </a:t>
            </a:r>
            <a:r>
              <a:rPr lang="en-GB" altLang="en-US" sz="1800">
                <a:solidFill>
                  <a:srgbClr val="FF3300"/>
                </a:solidFill>
              </a:rPr>
              <a:t>23.9</a:t>
            </a:r>
          </a:p>
        </p:txBody>
      </p:sp>
      <p:sp>
        <p:nvSpPr>
          <p:cNvPr id="33802" name="Line 25"/>
          <p:cNvSpPr>
            <a:spLocks noChangeShapeType="1"/>
          </p:cNvSpPr>
          <p:nvPr/>
        </p:nvSpPr>
        <p:spPr bwMode="auto">
          <a:xfrm>
            <a:off x="658515" y="5180807"/>
            <a:ext cx="7343775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03" name="AutoShape 26"/>
          <p:cNvSpPr>
            <a:spLocks/>
          </p:cNvSpPr>
          <p:nvPr/>
        </p:nvSpPr>
        <p:spPr bwMode="auto">
          <a:xfrm>
            <a:off x="658515" y="4461669"/>
            <a:ext cx="71437" cy="647700"/>
          </a:xfrm>
          <a:prstGeom prst="leftBracket">
            <a:avLst>
              <a:gd name="adj" fmla="val 75556"/>
            </a:avLst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33804" name="AutoShape 27"/>
          <p:cNvSpPr>
            <a:spLocks/>
          </p:cNvSpPr>
          <p:nvPr/>
        </p:nvSpPr>
        <p:spPr bwMode="auto">
          <a:xfrm>
            <a:off x="7930852" y="4461669"/>
            <a:ext cx="71438" cy="647700"/>
          </a:xfrm>
          <a:prstGeom prst="rightBracket">
            <a:avLst>
              <a:gd name="adj" fmla="val 75555"/>
            </a:avLst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33805" name="Text Box 28"/>
          <p:cNvSpPr txBox="1">
            <a:spLocks noChangeArrowheads="1"/>
          </p:cNvSpPr>
          <p:nvPr/>
        </p:nvSpPr>
        <p:spPr bwMode="auto">
          <a:xfrm>
            <a:off x="2673052" y="5252244"/>
            <a:ext cx="33131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800"/>
              <a:t>(10-1)</a:t>
            </a:r>
          </a:p>
        </p:txBody>
      </p:sp>
      <p:sp>
        <p:nvSpPr>
          <p:cNvPr id="33806" name="Text Box 29"/>
          <p:cNvSpPr txBox="1">
            <a:spLocks noChangeArrowheads="1"/>
          </p:cNvSpPr>
          <p:nvPr/>
        </p:nvSpPr>
        <p:spPr bwMode="auto">
          <a:xfrm>
            <a:off x="8075315" y="4964907"/>
            <a:ext cx="10429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/>
              <a:t>= 16.45</a:t>
            </a:r>
          </a:p>
        </p:txBody>
      </p:sp>
      <p:sp>
        <p:nvSpPr>
          <p:cNvPr id="33807" name="Text Box 30"/>
          <p:cNvSpPr txBox="1">
            <a:spLocks noChangeArrowheads="1"/>
          </p:cNvSpPr>
          <p:nvPr/>
        </p:nvSpPr>
        <p:spPr bwMode="auto">
          <a:xfrm>
            <a:off x="45740" y="4964907"/>
            <a:ext cx="6492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/>
              <a:t>sd</a:t>
            </a:r>
            <a:r>
              <a:rPr lang="en-GB" altLang="en-US" sz="1800" baseline="30000"/>
              <a:t>2</a:t>
            </a:r>
            <a:r>
              <a:rPr lang="en-GB" altLang="en-US" sz="1800"/>
              <a:t>=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827584" y="188640"/>
            <a:ext cx="7488832" cy="1143000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4400" dirty="0">
                <a:solidFill>
                  <a:schemeClr val="tx1"/>
                </a:solidFill>
              </a:rPr>
              <a:t>Standard Deviation (SD)</a:t>
            </a: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914400" y="1600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r>
              <a:rPr lang="en-GB" altLang="en-US" sz="2800" dirty="0"/>
              <a:t>Rather than use variance, more common to report its square root or standard deviation as this is in the </a:t>
            </a:r>
            <a:r>
              <a:rPr lang="en-GB" altLang="en-US" sz="2800" dirty="0">
                <a:solidFill>
                  <a:srgbClr val="FF3300"/>
                </a:solidFill>
              </a:rPr>
              <a:t>same units as observations</a:t>
            </a:r>
            <a:r>
              <a:rPr lang="en-GB" altLang="en-US" sz="2800" dirty="0"/>
              <a:t>, i.e. </a:t>
            </a:r>
          </a:p>
          <a:p>
            <a:pPr eaLnBrk="1" hangingPunct="1"/>
            <a:endParaRPr lang="en-GB" altLang="en-US" sz="2800" dirty="0"/>
          </a:p>
          <a:p>
            <a:pPr eaLnBrk="1" hangingPunct="1"/>
            <a:endParaRPr lang="en-GB" altLang="en-US" dirty="0"/>
          </a:p>
        </p:txBody>
      </p:sp>
      <p:graphicFrame>
        <p:nvGraphicFramePr>
          <p:cNvPr id="3482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5661492"/>
              </p:ext>
            </p:extLst>
          </p:nvPr>
        </p:nvGraphicFramePr>
        <p:xfrm>
          <a:off x="2327275" y="3139351"/>
          <a:ext cx="4089400" cy="1350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09" name="Equation" r:id="rId4" imgW="1447740" imgH="476340" progId="Equation.3">
                  <p:embed/>
                </p:oleObj>
              </mc:Choice>
              <mc:Fallback>
                <p:oleObj name="Equation" r:id="rId4" imgW="1447740" imgH="4763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7275" y="3139351"/>
                        <a:ext cx="4089400" cy="1350962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 w="9525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1" name="Text Box 5"/>
          <p:cNvSpPr txBox="1">
            <a:spLocks noChangeArrowheads="1"/>
          </p:cNvSpPr>
          <p:nvPr/>
        </p:nvSpPr>
        <p:spPr bwMode="auto">
          <a:xfrm>
            <a:off x="338138" y="5628763"/>
            <a:ext cx="88058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fr-FR" altLang="en-US" dirty="0"/>
              <a:t> Standard </a:t>
            </a:r>
            <a:r>
              <a:rPr lang="fr-FR" altLang="en-US" dirty="0" err="1"/>
              <a:t>deviation</a:t>
            </a:r>
            <a:r>
              <a:rPr lang="fr-FR" altLang="en-US" dirty="0"/>
              <a:t> </a:t>
            </a:r>
            <a:r>
              <a:rPr lang="fr-FR" altLang="en-US" dirty="0" err="1"/>
              <a:t>is</a:t>
            </a:r>
            <a:r>
              <a:rPr lang="fr-FR" altLang="en-US" dirty="0"/>
              <a:t> </a:t>
            </a:r>
            <a:r>
              <a:rPr lang="fr-FR" altLang="en-US" dirty="0" err="1"/>
              <a:t>very</a:t>
            </a:r>
            <a:r>
              <a:rPr lang="fr-FR" altLang="en-US" dirty="0"/>
              <a:t> sensitive to </a:t>
            </a:r>
            <a:r>
              <a:rPr lang="fr-FR" altLang="en-US" dirty="0" err="1"/>
              <a:t>outliers</a:t>
            </a:r>
            <a:endParaRPr lang="fr-FR" altLang="en-US" dirty="0"/>
          </a:p>
        </p:txBody>
      </p:sp>
      <p:sp>
        <p:nvSpPr>
          <p:cNvPr id="34822" name="Text Box 6"/>
          <p:cNvSpPr txBox="1">
            <a:spLocks noChangeArrowheads="1"/>
          </p:cNvSpPr>
          <p:nvPr/>
        </p:nvSpPr>
        <p:spPr bwMode="auto">
          <a:xfrm>
            <a:off x="338138" y="4797425"/>
            <a:ext cx="88058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fr-FR" altLang="en-US" sz="3200"/>
              <a:t> </a:t>
            </a:r>
            <a:r>
              <a:rPr lang="fr-FR" altLang="en-US"/>
              <a:t>From the previous example sd =		 </a:t>
            </a:r>
          </a:p>
        </p:txBody>
      </p:sp>
      <p:grpSp>
        <p:nvGrpSpPr>
          <p:cNvPr id="34823" name="Group 13"/>
          <p:cNvGrpSpPr>
            <a:grpSpLocks/>
          </p:cNvGrpSpPr>
          <p:nvPr/>
        </p:nvGrpSpPr>
        <p:grpSpPr bwMode="auto">
          <a:xfrm>
            <a:off x="6200775" y="4868863"/>
            <a:ext cx="1800225" cy="439737"/>
            <a:chOff x="3878" y="3067"/>
            <a:chExt cx="1134" cy="277"/>
          </a:xfrm>
        </p:grpSpPr>
        <p:sp>
          <p:nvSpPr>
            <p:cNvPr id="34824" name="Line 7"/>
            <p:cNvSpPr>
              <a:spLocks noChangeShapeType="1"/>
            </p:cNvSpPr>
            <p:nvPr/>
          </p:nvSpPr>
          <p:spPr bwMode="auto">
            <a:xfrm>
              <a:off x="3878" y="3113"/>
              <a:ext cx="91" cy="22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825" name="Line 8"/>
            <p:cNvSpPr>
              <a:spLocks noChangeShapeType="1"/>
            </p:cNvSpPr>
            <p:nvPr/>
          </p:nvSpPr>
          <p:spPr bwMode="auto">
            <a:xfrm flipV="1">
              <a:off x="3969" y="3067"/>
              <a:ext cx="0" cy="27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826" name="Line 9"/>
            <p:cNvSpPr>
              <a:spLocks noChangeShapeType="1"/>
            </p:cNvSpPr>
            <p:nvPr/>
          </p:nvSpPr>
          <p:spPr bwMode="auto">
            <a:xfrm>
              <a:off x="3969" y="3067"/>
              <a:ext cx="499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827" name="Text Box 10"/>
            <p:cNvSpPr txBox="1">
              <a:spLocks noChangeArrowheads="1"/>
            </p:cNvSpPr>
            <p:nvPr/>
          </p:nvSpPr>
          <p:spPr bwMode="auto">
            <a:xfrm>
              <a:off x="4014" y="3113"/>
              <a:ext cx="99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800" b="1" dirty="0"/>
                <a:t>16.45 = 4.05</a:t>
              </a: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2" descr="C:\Users\bt18\Documents\figure4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003" y="3362965"/>
            <a:ext cx="6319994" cy="3414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3108" y="1534850"/>
            <a:ext cx="779778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400" dirty="0">
                <a:solidFill>
                  <a:srgbClr val="0000CC"/>
                </a:solidFill>
              </a:rPr>
              <a:t>Full-Width at Half Maximum – the width of a “normal” distribution (more on normal distributions in very soon!)</a:t>
            </a:r>
          </a:p>
          <a:p>
            <a:pPr lvl="0"/>
            <a:endParaRPr lang="en-GB" sz="2400" dirty="0">
              <a:solidFill>
                <a:srgbClr val="0000CC"/>
              </a:solidFill>
            </a:endParaRPr>
          </a:p>
          <a:p>
            <a:pPr lvl="0" algn="ctr"/>
            <a:r>
              <a:rPr lang="en-GB" sz="2400" b="1" dirty="0">
                <a:solidFill>
                  <a:srgbClr val="0000CC"/>
                </a:solidFill>
              </a:rPr>
              <a:t>	2.4  </a:t>
            </a:r>
            <a:r>
              <a:rPr lang="el-GR" sz="2400" b="1" dirty="0">
                <a:solidFill>
                  <a:srgbClr val="0000CC"/>
                </a:solidFill>
              </a:rPr>
              <a:t>σ</a:t>
            </a:r>
            <a:r>
              <a:rPr lang="en-GB" sz="2400" b="1" dirty="0">
                <a:solidFill>
                  <a:srgbClr val="0000CC"/>
                </a:solidFill>
              </a:rPr>
              <a:t> = FWHM     </a:t>
            </a:r>
            <a:r>
              <a:rPr lang="en-GB" sz="2400" dirty="0">
                <a:solidFill>
                  <a:srgbClr val="0000CC"/>
                </a:solidFill>
              </a:rPr>
              <a:t>(for a Normal distribution)</a:t>
            </a:r>
          </a:p>
          <a:p>
            <a:endParaRPr lang="en-GB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827584" y="145632"/>
            <a:ext cx="7488832" cy="1143000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4400" dirty="0">
                <a:solidFill>
                  <a:schemeClr val="tx1"/>
                </a:solidFill>
              </a:rPr>
              <a:t>Other Measures Exist…</a:t>
            </a:r>
          </a:p>
        </p:txBody>
      </p:sp>
    </p:spTree>
    <p:extLst>
      <p:ext uri="{BB962C8B-B14F-4D97-AF65-F5344CB8AC3E}">
        <p14:creationId xmlns:p14="http://schemas.microsoft.com/office/powerpoint/2010/main" val="42825050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Date Placeholder 4"/>
          <p:cNvSpPr>
            <a:spLocks noGrp="1"/>
          </p:cNvSpPr>
          <p:nvPr>
            <p:ph type="dt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altLang="en-US">
                <a:solidFill>
                  <a:schemeClr val="accent2"/>
                </a:solidFill>
              </a:rPr>
              <a:t>16/02/2010</a:t>
            </a:r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88912"/>
            <a:ext cx="7775575" cy="935831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GB" dirty="0"/>
              <a:t>Shapes of a </a:t>
            </a:r>
            <a:r>
              <a:rPr lang="en-GB" sz="4000" dirty="0"/>
              <a:t>distribution</a:t>
            </a:r>
          </a:p>
        </p:txBody>
      </p:sp>
      <p:sp>
        <p:nvSpPr>
          <p:cNvPr id="35844" name="Text Box 3"/>
          <p:cNvSpPr>
            <a:spLocks noGrp="1" noChangeArrowheads="1"/>
          </p:cNvSpPr>
          <p:nvPr>
            <p:ph sz="half" idx="2"/>
          </p:nvPr>
        </p:nvSpPr>
        <p:spPr>
          <a:xfrm>
            <a:off x="4692839" y="1844824"/>
            <a:ext cx="4343657" cy="4420269"/>
          </a:xfrm>
          <a:ln w="38100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pPr marL="0" indent="0" eaLnBrk="1" hangingPunct="1">
              <a:spcBef>
                <a:spcPct val="0"/>
              </a:spcBef>
              <a:buNone/>
            </a:pPr>
            <a:endParaRPr lang="en-GB" altLang="en-US" sz="800" dirty="0"/>
          </a:p>
          <a:p>
            <a:pPr eaLnBrk="1" hangingPunct="1">
              <a:spcBef>
                <a:spcPct val="0"/>
              </a:spcBef>
            </a:pPr>
            <a:r>
              <a:rPr lang="en-GB" altLang="en-US" sz="2400" b="1" dirty="0">
                <a:solidFill>
                  <a:schemeClr val="tx1"/>
                </a:solidFill>
              </a:rPr>
              <a:t>Skewness</a:t>
            </a:r>
            <a:r>
              <a:rPr lang="en-GB" altLang="en-US" sz="2400" dirty="0">
                <a:solidFill>
                  <a:srgbClr val="0033CC"/>
                </a:solidFill>
              </a:rPr>
              <a:t> measures symmetry around the mean</a:t>
            </a:r>
          </a:p>
          <a:p>
            <a:pPr eaLnBrk="1" hangingPunct="1">
              <a:spcBef>
                <a:spcPct val="0"/>
              </a:spcBef>
            </a:pPr>
            <a:endParaRPr lang="en-GB" altLang="en-US" sz="1200" dirty="0">
              <a:solidFill>
                <a:srgbClr val="0033CC"/>
              </a:solidFill>
            </a:endParaRPr>
          </a:p>
          <a:p>
            <a:pPr>
              <a:spcBef>
                <a:spcPct val="0"/>
              </a:spcBef>
            </a:pPr>
            <a:r>
              <a:rPr lang="en-GB" altLang="en-US" sz="2400" dirty="0">
                <a:solidFill>
                  <a:srgbClr val="0033CC"/>
                </a:solidFill>
              </a:rPr>
              <a:t>Positively skewed </a:t>
            </a:r>
            <a:r>
              <a:rPr lang="en-GB" altLang="en-US" sz="2400" dirty="0">
                <a:solidFill>
                  <a:srgbClr val="0033CC"/>
                </a:solidFill>
                <a:sym typeface="Wingdings" pitchFamily="2" charset="2"/>
              </a:rPr>
              <a:t></a:t>
            </a:r>
            <a:r>
              <a:rPr lang="en-GB" altLang="en-US" sz="2400" dirty="0">
                <a:solidFill>
                  <a:srgbClr val="0033CC"/>
                </a:solidFill>
              </a:rPr>
              <a:t> long right tail. </a:t>
            </a:r>
          </a:p>
          <a:p>
            <a:pPr marL="0" indent="0">
              <a:spcBef>
                <a:spcPct val="0"/>
              </a:spcBef>
              <a:buNone/>
            </a:pPr>
            <a:endParaRPr lang="en-GB" altLang="en-US" sz="1200" dirty="0">
              <a:solidFill>
                <a:srgbClr val="0033CC"/>
              </a:solidFill>
            </a:endParaRPr>
          </a:p>
          <a:p>
            <a:pPr>
              <a:spcBef>
                <a:spcPct val="0"/>
              </a:spcBef>
            </a:pPr>
            <a:r>
              <a:rPr lang="en-GB" altLang="en-US" sz="2400" dirty="0">
                <a:solidFill>
                  <a:srgbClr val="0033CC"/>
                </a:solidFill>
              </a:rPr>
              <a:t>Negatively skewed </a:t>
            </a:r>
            <a:r>
              <a:rPr lang="en-GB" altLang="en-US" sz="2400" dirty="0">
                <a:solidFill>
                  <a:srgbClr val="0033CC"/>
                </a:solidFill>
                <a:sym typeface="Wingdings" pitchFamily="2" charset="2"/>
              </a:rPr>
              <a:t></a:t>
            </a:r>
            <a:r>
              <a:rPr lang="en-GB" altLang="en-US" sz="2400" dirty="0">
                <a:solidFill>
                  <a:srgbClr val="0033CC"/>
                </a:solidFill>
              </a:rPr>
              <a:t> long left tail. </a:t>
            </a:r>
          </a:p>
          <a:p>
            <a:pPr>
              <a:spcBef>
                <a:spcPct val="0"/>
              </a:spcBef>
            </a:pPr>
            <a:endParaRPr lang="en-GB" altLang="en-US" sz="1200" dirty="0">
              <a:solidFill>
                <a:srgbClr val="0033CC"/>
              </a:solidFill>
            </a:endParaRPr>
          </a:p>
          <a:p>
            <a:pPr>
              <a:spcBef>
                <a:spcPct val="0"/>
              </a:spcBef>
            </a:pPr>
            <a:r>
              <a:rPr lang="en-GB" altLang="en-US" sz="2400" dirty="0">
                <a:solidFill>
                  <a:srgbClr val="0033CC"/>
                </a:solidFill>
              </a:rPr>
              <a:t>Symmetric </a:t>
            </a:r>
            <a:r>
              <a:rPr lang="en-GB" altLang="en-US" sz="2400" dirty="0">
                <a:solidFill>
                  <a:srgbClr val="0033CC"/>
                </a:solidFill>
                <a:sym typeface="Wingdings" pitchFamily="2" charset="2"/>
              </a:rPr>
              <a:t></a:t>
            </a:r>
            <a:r>
              <a:rPr lang="en-GB" altLang="en-US" sz="2400" dirty="0">
                <a:solidFill>
                  <a:srgbClr val="0033CC"/>
                </a:solidFill>
              </a:rPr>
              <a:t> equal tails</a:t>
            </a:r>
          </a:p>
          <a:p>
            <a:pPr marL="0" indent="0">
              <a:spcBef>
                <a:spcPct val="0"/>
              </a:spcBef>
              <a:buNone/>
            </a:pPr>
            <a:endParaRPr lang="en-GB" altLang="en-US" sz="1200" dirty="0">
              <a:solidFill>
                <a:srgbClr val="0033CC"/>
              </a:solidFill>
            </a:endParaRPr>
          </a:p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CC"/>
                </a:solidFill>
                <a:cs typeface="Arial" charset="0"/>
              </a:rPr>
              <a:t>If skewed, median and IQR are preferable</a:t>
            </a:r>
          </a:p>
        </p:txBody>
      </p:sp>
      <p:pic>
        <p:nvPicPr>
          <p:cNvPr id="35845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174439"/>
            <a:ext cx="4716463" cy="5761037"/>
          </a:xfr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505690F4-8F68-D543-936A-2A2A118EEA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85943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marL="0" indent="0" algn="just">
              <a:buNone/>
            </a:pPr>
            <a:endParaRPr lang="en-GB" altLang="en-US" sz="2800" dirty="0"/>
          </a:p>
          <a:p>
            <a:pPr eaLnBrk="1" hangingPunct="1"/>
            <a:endParaRPr lang="en-GB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0F94C69-5AEE-FB43-AF07-645EBA349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84" y="188640"/>
            <a:ext cx="7488832" cy="1143000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4400" dirty="0">
                <a:solidFill>
                  <a:schemeClr val="tx1"/>
                </a:solidFill>
              </a:rPr>
              <a:t>Correlation of two variables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888917-B3C4-3F49-BF95-0279905CC2B0}"/>
              </a:ext>
            </a:extLst>
          </p:cNvPr>
          <p:cNvSpPr/>
          <p:nvPr/>
        </p:nvSpPr>
        <p:spPr>
          <a:xfrm>
            <a:off x="817564" y="2002433"/>
            <a:ext cx="777239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altLang="en-US" sz="2800" dirty="0"/>
              <a:t>If a relationship exists between two variables (e.g. BMI and blood pressure), we say that they have a </a:t>
            </a:r>
            <a:r>
              <a:rPr lang="en-GB" altLang="en-US" sz="2800" dirty="0">
                <a:solidFill>
                  <a:srgbClr val="FF0000"/>
                </a:solidFill>
              </a:rPr>
              <a:t>correlation</a:t>
            </a:r>
            <a:r>
              <a:rPr lang="en-GB" altLang="en-US" sz="2800" dirty="0"/>
              <a:t>, or </a:t>
            </a:r>
            <a:r>
              <a:rPr lang="en-GB" altLang="en-US" sz="2800" dirty="0">
                <a:solidFill>
                  <a:srgbClr val="FF0000"/>
                </a:solidFill>
              </a:rPr>
              <a:t>dependence</a:t>
            </a:r>
            <a:r>
              <a:rPr lang="en-GB" altLang="en-US" sz="2800" dirty="0"/>
              <a:t>.</a:t>
            </a:r>
          </a:p>
          <a:p>
            <a:pPr algn="just"/>
            <a:endParaRPr lang="en-GB" altLang="en-US" sz="2800" dirty="0"/>
          </a:p>
          <a:p>
            <a:pPr algn="just"/>
            <a:r>
              <a:rPr lang="en-GB" altLang="en-US" sz="2800" dirty="0"/>
              <a:t>We are often interested in establishing whether a linear relationship exists between two things.</a:t>
            </a:r>
          </a:p>
          <a:p>
            <a:pPr algn="just"/>
            <a:endParaRPr lang="en-GB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758808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505690F4-8F68-D543-936A-2A2A118EEA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85943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marL="0" indent="0" algn="just">
              <a:buNone/>
            </a:pPr>
            <a:endParaRPr lang="en-GB" altLang="en-US" sz="2800" dirty="0"/>
          </a:p>
          <a:p>
            <a:pPr eaLnBrk="1" hangingPunct="1"/>
            <a:endParaRPr lang="en-GB" altLang="en-US" dirty="0"/>
          </a:p>
        </p:txBody>
      </p:sp>
      <p:pic>
        <p:nvPicPr>
          <p:cNvPr id="143362" name="Picture 2" descr="Scatter plot of BP vs BMI - Northern NSW Local Health District">
            <a:extLst>
              <a:ext uri="{FF2B5EF4-FFF2-40B4-BE49-F238E27FC236}">
                <a16:creationId xmlns:a16="http://schemas.microsoft.com/office/drawing/2014/main" id="{1D94EDEE-1F90-3C44-9E33-F5D033A9D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0942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505690F4-8F68-D543-936A-2A2A118EEA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85943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marL="0" indent="0" algn="just">
              <a:buNone/>
            </a:pPr>
            <a:endParaRPr lang="en-GB" altLang="en-US" sz="2800" dirty="0"/>
          </a:p>
          <a:p>
            <a:pPr algn="just"/>
            <a:r>
              <a:rPr lang="en-GB" altLang="en-US" sz="2800" dirty="0"/>
              <a:t>One method of calculating the correlation is the Pearson Correlation Coefficient</a:t>
            </a:r>
          </a:p>
          <a:p>
            <a:pPr algn="just"/>
            <a:endParaRPr lang="en-GB" altLang="en-US" sz="2800" dirty="0"/>
          </a:p>
          <a:p>
            <a:pPr algn="just"/>
            <a:endParaRPr lang="en-GB" altLang="en-US" sz="2800" dirty="0"/>
          </a:p>
          <a:p>
            <a:pPr algn="just"/>
            <a:endParaRPr lang="en-GB" altLang="en-US" sz="2800" dirty="0"/>
          </a:p>
          <a:p>
            <a:pPr algn="just"/>
            <a:endParaRPr lang="en-GB" altLang="en-US" sz="2800" dirty="0"/>
          </a:p>
          <a:p>
            <a:pPr algn="just"/>
            <a:r>
              <a:rPr lang="en-GB" altLang="en-US" sz="2800" dirty="0"/>
              <a:t>Here, 𝑠</a:t>
            </a:r>
            <a:r>
              <a:rPr lang="en-GB" altLang="en-US" sz="2800" baseline="-25000" dirty="0"/>
              <a:t>x</a:t>
            </a:r>
            <a:r>
              <a:rPr lang="en-GB" altLang="en-US" sz="2800" dirty="0"/>
              <a:t> and </a:t>
            </a:r>
            <a:r>
              <a:rPr lang="en-GB" altLang="en-US" sz="2800" i="1" dirty="0" err="1"/>
              <a:t>s</a:t>
            </a:r>
            <a:r>
              <a:rPr lang="en-GB" altLang="en-US" sz="2800" i="1" baseline="-25000" dirty="0" err="1"/>
              <a:t>y</a:t>
            </a:r>
            <a:r>
              <a:rPr lang="en-GB" altLang="en-US" sz="2800" dirty="0"/>
              <a:t> are the standard deviations of x and y respectively</a:t>
            </a:r>
          </a:p>
          <a:p>
            <a:pPr algn="just"/>
            <a:r>
              <a:rPr lang="en-GB" altLang="en-US" sz="2800" dirty="0"/>
              <a:t>Any value greatly above 0.5 is considered “correlated”.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0F94C69-5AEE-FB43-AF07-645EBA349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88640"/>
            <a:ext cx="8132440" cy="1143000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4400" dirty="0">
                <a:solidFill>
                  <a:schemeClr val="tx1"/>
                </a:solidFill>
              </a:rPr>
              <a:t>Pearson Correlation Coefficient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ED605A-AD95-D34C-AD08-C9C4A26BC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850" y="2673350"/>
            <a:ext cx="41783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459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99E93B6-6757-A041-8E3C-DF4FE439C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164" y="2191585"/>
            <a:ext cx="4517528" cy="5588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6E47220-94D9-2644-86ED-7828B1964BBB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274638"/>
            <a:ext cx="8229600" cy="994122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GB" kern="0"/>
              <a:t>Example</a:t>
            </a:r>
            <a:endParaRPr lang="en-GB" kern="0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AC99D2B-51F4-AD45-A73C-7D56518CA0DB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600200"/>
            <a:ext cx="8435975" cy="45259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accent2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accent2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accent2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+mn-lt"/>
              </a:defRPr>
            </a:lvl9pPr>
          </a:lstStyle>
          <a:p>
            <a:pPr eaLnBrk="1" hangingPunct="1">
              <a:buFontTx/>
              <a:buNone/>
            </a:pPr>
            <a:r>
              <a:rPr lang="en-GB" altLang="en-US" sz="2000" kern="0" dirty="0"/>
              <a:t>We start with a set of two variables, </a:t>
            </a:r>
            <a:r>
              <a:rPr lang="en-GB" altLang="en-US" sz="2200" b="1" kern="0" dirty="0"/>
              <a:t>(x , y)</a:t>
            </a:r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7924B554-E02C-9646-AB98-F91F1D45D2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3650" y="2198043"/>
            <a:ext cx="50895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it-IT" altLang="en-US" sz="2400" b="1" dirty="0"/>
              <a:t>(10, 4) (8,8) (2,7) (9,5) (9,4) (7,8)</a:t>
            </a:r>
          </a:p>
        </p:txBody>
      </p:sp>
      <p:sp>
        <p:nvSpPr>
          <p:cNvPr id="11" name="Text Box 18">
            <a:extLst>
              <a:ext uri="{FF2B5EF4-FFF2-40B4-BE49-F238E27FC236}">
                <a16:creationId xmlns:a16="http://schemas.microsoft.com/office/drawing/2014/main" id="{8E105B6F-6F38-5440-80EB-6A0F9CB34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0825" y="3871094"/>
            <a:ext cx="6945140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 dirty="0"/>
              <a:t>(10-7.25)</a:t>
            </a:r>
            <a:r>
              <a:rPr lang="en-GB" altLang="en-US" sz="1800" baseline="30000" dirty="0"/>
              <a:t> </a:t>
            </a:r>
            <a:r>
              <a:rPr lang="en-GB" altLang="en-US" sz="1800" dirty="0"/>
              <a:t>+ (8-7.25)</a:t>
            </a:r>
            <a:r>
              <a:rPr lang="en-GB" altLang="en-US" sz="1800" baseline="30000" dirty="0"/>
              <a:t> </a:t>
            </a:r>
            <a:r>
              <a:rPr lang="en-GB" altLang="en-US" sz="1800" dirty="0"/>
              <a:t>+ (2-7.25)</a:t>
            </a:r>
            <a:r>
              <a:rPr lang="en-GB" altLang="en-US" sz="1800" baseline="30000" dirty="0"/>
              <a:t> </a:t>
            </a:r>
            <a:r>
              <a:rPr lang="en-GB" altLang="en-US" sz="1800" dirty="0"/>
              <a:t>+ (9-7.25) + (9-7.25) + (7-7.25)</a:t>
            </a:r>
            <a:endParaRPr lang="en-GB" altLang="en-US" sz="2200" dirty="0"/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800" dirty="0"/>
              <a:t>x   (4 - 6)</a:t>
            </a:r>
            <a:r>
              <a:rPr lang="en-GB" altLang="en-US" sz="1800" baseline="30000" dirty="0"/>
              <a:t> </a:t>
            </a:r>
            <a:r>
              <a:rPr lang="en-GB" altLang="en-US" sz="1800" dirty="0"/>
              <a:t>+ (8 - 6)</a:t>
            </a:r>
            <a:r>
              <a:rPr lang="en-GB" altLang="en-US" sz="1800" baseline="30000" dirty="0"/>
              <a:t> </a:t>
            </a:r>
            <a:r>
              <a:rPr lang="en-GB" altLang="en-US" sz="1800" dirty="0"/>
              <a:t>+ (7 - 6)</a:t>
            </a:r>
            <a:r>
              <a:rPr lang="en-GB" altLang="en-US" sz="1800" baseline="30000" dirty="0"/>
              <a:t> </a:t>
            </a:r>
            <a:r>
              <a:rPr lang="en-GB" altLang="en-US" sz="1800" dirty="0"/>
              <a:t>+ (5 - 6) + (4 - 6) + (7 - 8)</a:t>
            </a:r>
            <a:endParaRPr lang="en-GB" altLang="en-US" sz="1800" dirty="0">
              <a:solidFill>
                <a:srgbClr val="FF3300"/>
              </a:solidFill>
            </a:endParaRPr>
          </a:p>
        </p:txBody>
      </p:sp>
      <p:graphicFrame>
        <p:nvGraphicFramePr>
          <p:cNvPr id="12" name="Object 22">
            <a:extLst>
              <a:ext uri="{FF2B5EF4-FFF2-40B4-BE49-F238E27FC236}">
                <a16:creationId xmlns:a16="http://schemas.microsoft.com/office/drawing/2014/main" id="{26489296-C914-474F-98B6-F2D721E8C6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7769388"/>
              </p:ext>
            </p:extLst>
          </p:nvPr>
        </p:nvGraphicFramePr>
        <p:xfrm>
          <a:off x="476101" y="2394625"/>
          <a:ext cx="376237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64" name="Equation" r:id="rId3" imgW="139579" imgH="164957" progId="Equation.3">
                  <p:embed/>
                </p:oleObj>
              </mc:Choice>
              <mc:Fallback>
                <p:oleObj name="Equation" r:id="rId3" imgW="139579" imgH="164957" progId="Equation.3">
                  <p:embed/>
                  <p:pic>
                    <p:nvPicPr>
                      <p:cNvPr id="3380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101" y="2394625"/>
                        <a:ext cx="376237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24">
            <a:extLst>
              <a:ext uri="{FF2B5EF4-FFF2-40B4-BE49-F238E27FC236}">
                <a16:creationId xmlns:a16="http://schemas.microsoft.com/office/drawing/2014/main" id="{873B0030-2652-4347-B0A5-5DFE5DD725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901" y="2408238"/>
            <a:ext cx="135984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200" dirty="0">
                <a:solidFill>
                  <a:schemeClr val="tx1"/>
                </a:solidFill>
              </a:rPr>
              <a:t>=  </a:t>
            </a:r>
            <a:r>
              <a:rPr lang="en-GB" altLang="en-US" sz="2200" dirty="0">
                <a:solidFill>
                  <a:srgbClr val="FF3300"/>
                </a:solidFill>
              </a:rPr>
              <a:t>7.25</a:t>
            </a:r>
          </a:p>
        </p:txBody>
      </p:sp>
      <p:sp>
        <p:nvSpPr>
          <p:cNvPr id="14" name="Line 25">
            <a:extLst>
              <a:ext uri="{FF2B5EF4-FFF2-40B4-BE49-F238E27FC236}">
                <a16:creationId xmlns:a16="http://schemas.microsoft.com/office/drawing/2014/main" id="{6B4BCF80-DF10-B14A-8189-51B7E80DB062}"/>
              </a:ext>
            </a:extLst>
          </p:cNvPr>
          <p:cNvSpPr>
            <a:spLocks noChangeShapeType="1"/>
          </p:cNvSpPr>
          <p:nvPr/>
        </p:nvSpPr>
        <p:spPr bwMode="auto">
          <a:xfrm>
            <a:off x="1480824" y="4679739"/>
            <a:ext cx="6345604" cy="2246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" name="AutoShape 26">
            <a:extLst>
              <a:ext uri="{FF2B5EF4-FFF2-40B4-BE49-F238E27FC236}">
                <a16:creationId xmlns:a16="http://schemas.microsoft.com/office/drawing/2014/main" id="{3860DECF-A866-3B4D-B5A5-259AAF412E02}"/>
              </a:ext>
            </a:extLst>
          </p:cNvPr>
          <p:cNvSpPr>
            <a:spLocks/>
          </p:cNvSpPr>
          <p:nvPr/>
        </p:nvSpPr>
        <p:spPr bwMode="auto">
          <a:xfrm>
            <a:off x="1409388" y="3985141"/>
            <a:ext cx="71437" cy="647700"/>
          </a:xfrm>
          <a:prstGeom prst="leftBracket">
            <a:avLst>
              <a:gd name="adj" fmla="val 75556"/>
            </a:avLst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" name="AutoShape 27">
            <a:extLst>
              <a:ext uri="{FF2B5EF4-FFF2-40B4-BE49-F238E27FC236}">
                <a16:creationId xmlns:a16="http://schemas.microsoft.com/office/drawing/2014/main" id="{8BC190A1-AB1E-CE4A-9D53-464ED349A12B}"/>
              </a:ext>
            </a:extLst>
          </p:cNvPr>
          <p:cNvSpPr>
            <a:spLocks/>
          </p:cNvSpPr>
          <p:nvPr/>
        </p:nvSpPr>
        <p:spPr bwMode="auto">
          <a:xfrm>
            <a:off x="7754990" y="3940452"/>
            <a:ext cx="71438" cy="647700"/>
          </a:xfrm>
          <a:prstGeom prst="rightBracket">
            <a:avLst>
              <a:gd name="adj" fmla="val 75555"/>
            </a:avLst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7" name="Text Box 28">
            <a:extLst>
              <a:ext uri="{FF2B5EF4-FFF2-40B4-BE49-F238E27FC236}">
                <a16:creationId xmlns:a16="http://schemas.microsoft.com/office/drawing/2014/main" id="{DF3E4ADA-658E-8641-AC1E-C9850972C4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6838" y="4702199"/>
            <a:ext cx="33131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800" dirty="0"/>
              <a:t>(9.688) x (2.5)</a:t>
            </a:r>
          </a:p>
        </p:txBody>
      </p:sp>
      <p:sp>
        <p:nvSpPr>
          <p:cNvPr id="18" name="Text Box 29">
            <a:extLst>
              <a:ext uri="{FF2B5EF4-FFF2-40B4-BE49-F238E27FC236}">
                <a16:creationId xmlns:a16="http://schemas.microsoft.com/office/drawing/2014/main" id="{766EB8E6-BF09-1C44-8C3F-5163EBB4F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1028" y="4409043"/>
            <a:ext cx="13393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lang="en-GB" altLang="en-US" sz="1800" dirty="0"/>
              <a:t>= -0.5488</a:t>
            </a:r>
          </a:p>
        </p:txBody>
      </p:sp>
      <p:sp>
        <p:nvSpPr>
          <p:cNvPr id="19" name="Text Box 30">
            <a:extLst>
              <a:ext uri="{FF2B5EF4-FFF2-40B4-BE49-F238E27FC236}">
                <a16:creationId xmlns:a16="http://schemas.microsoft.com/office/drawing/2014/main" id="{6D422350-635B-ED47-9533-0CD9A5C47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38" y="4437063"/>
            <a:ext cx="6492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 dirty="0"/>
              <a:t>r =</a:t>
            </a:r>
          </a:p>
        </p:txBody>
      </p:sp>
      <p:sp>
        <p:nvSpPr>
          <p:cNvPr id="21" name="Text Box 24">
            <a:extLst>
              <a:ext uri="{FF2B5EF4-FFF2-40B4-BE49-F238E27FC236}">
                <a16:creationId xmlns:a16="http://schemas.microsoft.com/office/drawing/2014/main" id="{CAF2F374-9F9F-4B41-ABE8-1869A7868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901" y="2923034"/>
            <a:ext cx="147652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200" dirty="0">
                <a:solidFill>
                  <a:schemeClr val="tx1"/>
                </a:solidFill>
              </a:rPr>
              <a:t>=  </a:t>
            </a:r>
            <a:r>
              <a:rPr lang="en-GB" altLang="en-US" sz="2200" dirty="0">
                <a:solidFill>
                  <a:srgbClr val="FF0000"/>
                </a:solidFill>
              </a:rPr>
              <a:t>6.0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592395D-AB11-644E-BD44-46BD768CDF36}"/>
                  </a:ext>
                </a:extLst>
              </p:cNvPr>
              <p:cNvSpPr txBox="1"/>
              <p:nvPr/>
            </p:nvSpPr>
            <p:spPr>
              <a:xfrm>
                <a:off x="396081" y="2917209"/>
                <a:ext cx="457200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592395D-AB11-644E-BD44-46BD768CD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81" y="2917209"/>
                <a:ext cx="457200" cy="461665"/>
              </a:xfrm>
              <a:prstGeom prst="rect">
                <a:avLst/>
              </a:prstGeom>
              <a:blipFill>
                <a:blip r:embed="rId5"/>
                <a:stretch>
                  <a:fillRect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Line 25">
            <a:extLst>
              <a:ext uri="{FF2B5EF4-FFF2-40B4-BE49-F238E27FC236}">
                <a16:creationId xmlns:a16="http://schemas.microsoft.com/office/drawing/2014/main" id="{6AC3E2C8-3290-F349-B313-F63C22DBA54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6851" y="4676754"/>
            <a:ext cx="732781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4" name="Text Box 18">
            <a:extLst>
              <a:ext uri="{FF2B5EF4-FFF2-40B4-BE49-F238E27FC236}">
                <a16:creationId xmlns:a16="http://schemas.microsoft.com/office/drawing/2014/main" id="{12F3C1C3-4A09-9B4C-8BCE-B4BAE4ACAF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033" y="4263509"/>
            <a:ext cx="3677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800" dirty="0"/>
              <a:t>1</a:t>
            </a:r>
            <a:endParaRPr lang="en-GB" altLang="en-US" sz="1800" dirty="0">
              <a:solidFill>
                <a:srgbClr val="FF3300"/>
              </a:solidFill>
            </a:endParaRPr>
          </a:p>
        </p:txBody>
      </p:sp>
      <p:sp>
        <p:nvSpPr>
          <p:cNvPr id="25" name="Text Box 18">
            <a:extLst>
              <a:ext uri="{FF2B5EF4-FFF2-40B4-BE49-F238E27FC236}">
                <a16:creationId xmlns:a16="http://schemas.microsoft.com/office/drawing/2014/main" id="{A65B5ED0-C2B6-9143-A72B-83020BC566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438" y="4723752"/>
            <a:ext cx="1025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800" dirty="0"/>
              <a:t>4 - 1</a:t>
            </a:r>
            <a:endParaRPr lang="en-GB" altLang="en-US" sz="1800" dirty="0">
              <a:solidFill>
                <a:srgbClr val="FF33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19801B-ECDD-C341-8F46-ACF0C97AA2A7}"/>
              </a:ext>
            </a:extLst>
          </p:cNvPr>
          <p:cNvSpPr txBox="1"/>
          <p:nvPr/>
        </p:nvSpPr>
        <p:spPr>
          <a:xfrm>
            <a:off x="396081" y="5264061"/>
            <a:ext cx="849709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rgbClr val="0033CC"/>
                </a:solidFill>
              </a:rPr>
              <a:t>This would be considered “weak negative correlation”. Therefore, there is likely a weak relationship between the variables</a:t>
            </a:r>
          </a:p>
        </p:txBody>
      </p:sp>
    </p:spTree>
    <p:extLst>
      <p:ext uri="{BB962C8B-B14F-4D97-AF65-F5344CB8AC3E}">
        <p14:creationId xmlns:p14="http://schemas.microsoft.com/office/powerpoint/2010/main" val="1955856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8840"/>
            <a:ext cx="9128910" cy="3384376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C74E73-0A49-4A81-BB50-C880D482CE1A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23344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274638"/>
            <a:ext cx="7931224" cy="1066130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GB" dirty="0"/>
              <a:t>Descriptive stats - summary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2060575"/>
            <a:ext cx="8229600" cy="3817938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altLang="en-US" dirty="0">
                <a:latin typeface="Franklin Gothic Demi Cond" panose="020B0706030402020204" pitchFamily="34" charset="0"/>
              </a:rPr>
              <a:t>Describe the data (tables and plots)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GB" altLang="en-US" sz="1800" dirty="0">
              <a:latin typeface="Franklin Gothic Demi Cond" panose="020B0706030402020204" pitchFamily="34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altLang="en-US" dirty="0">
                <a:latin typeface="Franklin Gothic Demi Cond" panose="020B0706030402020204" pitchFamily="34" charset="0"/>
              </a:rPr>
              <a:t>Summarise the data (Mean, Median, Mode)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GB" altLang="en-US" sz="1800" dirty="0">
              <a:latin typeface="Franklin Gothic Demi Cond" panose="020B0706030402020204" pitchFamily="34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altLang="en-US" dirty="0">
                <a:latin typeface="Franklin Gothic Demi Cond" panose="020B0706030402020204" pitchFamily="34" charset="0"/>
              </a:rPr>
              <a:t>Measure the variability in the data (inter-quartile range, variance, SD, FWHM)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GB" altLang="en-US" sz="2000" dirty="0">
              <a:latin typeface="Franklin Gothic Demi Cond" panose="020B0706030402020204" pitchFamily="34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GB" altLang="en-US" dirty="0">
                <a:latin typeface="Franklin Gothic Demi Cond" panose="020B0706030402020204" pitchFamily="34" charset="0"/>
              </a:rPr>
              <a:t>Quantify the strength of associations between variables (Pearson correlation coefficient)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42D48-40BB-3C47-93E0-C86A753EF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68960"/>
            <a:ext cx="8229600" cy="3057203"/>
          </a:xfrm>
        </p:spPr>
        <p:txBody>
          <a:bodyPr/>
          <a:lstStyle/>
          <a:p>
            <a:r>
              <a:rPr lang="en-US" sz="4000" dirty="0"/>
              <a:t>4. The 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25322942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88640"/>
            <a:ext cx="7844408" cy="720080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US" dirty="0"/>
              <a:t>Distributions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1337" y="1340768"/>
            <a:ext cx="4210663" cy="4536504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400" dirty="0"/>
              <a:t>The larger the sample size, the smoother we expect the histogram to become.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en-US" sz="2400" dirty="0">
              <a:solidFill>
                <a:srgbClr val="FF0000"/>
              </a:solidFill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400" dirty="0">
                <a:solidFill>
                  <a:schemeClr val="tx1"/>
                </a:solidFill>
              </a:rPr>
              <a:t>We could use a smooth curve through a histogram to represent the </a:t>
            </a:r>
            <a:r>
              <a:rPr lang="en-US" altLang="en-US" sz="2400" dirty="0">
                <a:solidFill>
                  <a:srgbClr val="FF0000"/>
                </a:solidFill>
              </a:rPr>
              <a:t>probability distribution</a:t>
            </a:r>
            <a:r>
              <a:rPr lang="en-US" altLang="en-US" sz="2400" dirty="0">
                <a:solidFill>
                  <a:schemeClr val="tx1"/>
                </a:solidFill>
              </a:rPr>
              <a:t> of this variable for the population studied.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en-US" sz="2400" dirty="0">
              <a:solidFill>
                <a:schemeClr val="tx1"/>
              </a:solidFill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400" dirty="0">
                <a:solidFill>
                  <a:schemeClr val="tx1"/>
                </a:solidFill>
              </a:rPr>
              <a:t>This is a kind of statistical model.</a:t>
            </a:r>
            <a:endParaRPr lang="en-US" altLang="en-US" sz="1800" dirty="0">
              <a:solidFill>
                <a:schemeClr val="tx1"/>
              </a:solidFill>
            </a:endParaRPr>
          </a:p>
        </p:txBody>
      </p:sp>
      <p:pic>
        <p:nvPicPr>
          <p:cNvPr id="147458" name="Picture 2" descr="R for Public Health: Basics of Histograms">
            <a:extLst>
              <a:ext uri="{FF2B5EF4-FFF2-40B4-BE49-F238E27FC236}">
                <a16:creationId xmlns:a16="http://schemas.microsoft.com/office/drawing/2014/main" id="{84EF179E-A07C-0E4B-85CC-A96F87534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713" y="1460281"/>
            <a:ext cx="4117950" cy="393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3464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88640"/>
            <a:ext cx="7844408" cy="720080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US" dirty="0"/>
              <a:t>Distributions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052736"/>
            <a:ext cx="8352928" cy="49530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800" dirty="0"/>
              <a:t>The equation of the smooth curve representing the histogram of BMI would be a convenient mathematical shorthand for representing probability distribution of BMI.</a:t>
            </a:r>
          </a:p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en-US" sz="900" dirty="0"/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800" dirty="0"/>
              <a:t>In general for continuous variables, the distribution can be a complex equation.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en-US" sz="1000" dirty="0"/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2800" dirty="0"/>
              <a:t>But, it turns out that the distribution of many continuous variables can be approximated by a standard distribution with known properties:</a:t>
            </a:r>
          </a:p>
          <a:p>
            <a:pPr eaLnBrk="1" hangingPunct="1">
              <a:buFontTx/>
              <a:buNone/>
            </a:pPr>
            <a:r>
              <a:rPr lang="en-US" altLang="en-US" sz="2800" dirty="0"/>
              <a:t>                </a:t>
            </a:r>
            <a:r>
              <a:rPr lang="en-US" altLang="en-US" sz="2800" dirty="0">
                <a:solidFill>
                  <a:srgbClr val="FF0000"/>
                </a:solidFill>
              </a:rPr>
              <a:t>Normal (Gaussian) Distribution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51447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25500" y="260648"/>
            <a:ext cx="7772400" cy="864096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US" sz="3600" dirty="0">
                <a:solidFill>
                  <a:schemeClr val="tx1"/>
                </a:solidFill>
              </a:rPr>
              <a:t>The Normal Distribution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01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85800" y="2971800"/>
            <a:ext cx="7772400" cy="3124200"/>
          </a:xfrm>
        </p:spPr>
        <p:txBody>
          <a:bodyPr/>
          <a:lstStyle/>
          <a:p>
            <a:pPr eaLnBrk="1" hangingPunct="1"/>
            <a:endParaRPr lang="en-US" altLang="en-US" sz="2400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  <p:sp>
        <p:nvSpPr>
          <p:cNvPr id="43012" name="Rectangle 1029"/>
          <p:cNvSpPr>
            <a:spLocks noChangeArrowheads="1"/>
          </p:cNvSpPr>
          <p:nvPr/>
        </p:nvSpPr>
        <p:spPr bwMode="auto">
          <a:xfrm>
            <a:off x="609600" y="3200400"/>
            <a:ext cx="77724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4400">
              <a:solidFill>
                <a:schemeClr val="tx2"/>
              </a:solidFill>
            </a:endParaRPr>
          </a:p>
        </p:txBody>
      </p:sp>
      <p:sp>
        <p:nvSpPr>
          <p:cNvPr id="43013" name="Rectangle 1033"/>
          <p:cNvSpPr>
            <a:spLocks noChangeArrowheads="1"/>
          </p:cNvSpPr>
          <p:nvPr/>
        </p:nvSpPr>
        <p:spPr bwMode="auto">
          <a:xfrm>
            <a:off x="673100" y="1314450"/>
            <a:ext cx="80772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buFont typeface="Times" pitchFamily="18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The Normal distribution has the shape of a “bell curve” with parameters </a:t>
            </a:r>
            <a:r>
              <a:rPr lang="en-US" altLang="en-US" sz="2800" b="1" dirty="0">
                <a:solidFill>
                  <a:srgbClr val="FF0000"/>
                </a:solidFill>
                <a:latin typeface="Helvetica" pitchFamily="34" charset="0"/>
                <a:sym typeface="Symbol" pitchFamily="18" charset="2"/>
              </a:rPr>
              <a:t></a:t>
            </a:r>
            <a:r>
              <a:rPr lang="en-US" altLang="en-US" sz="2800" dirty="0">
                <a:solidFill>
                  <a:srgbClr val="000000"/>
                </a:solidFill>
                <a:latin typeface="Helvetica" pitchFamily="34" charset="0"/>
                <a:sym typeface="Symbol" pitchFamily="18" charset="2"/>
              </a:rPr>
              <a:t> and </a:t>
            </a:r>
            <a:r>
              <a:rPr lang="en-US" altLang="en-US" sz="2800" b="1" dirty="0">
                <a:solidFill>
                  <a:srgbClr val="FF3300"/>
                </a:solidFill>
                <a:latin typeface="Helvetica" pitchFamily="34" charset="0"/>
                <a:sym typeface="Symbol" pitchFamily="18" charset="2"/>
              </a:rPr>
              <a:t></a:t>
            </a:r>
            <a:r>
              <a:rPr lang="en-US" altLang="en-US" sz="2800" b="1" baseline="30000" dirty="0">
                <a:solidFill>
                  <a:srgbClr val="FF3300"/>
                </a:solidFill>
                <a:latin typeface="Helvetica" pitchFamily="34" charset="0"/>
                <a:sym typeface="Symbol" pitchFamily="18" charset="2"/>
              </a:rPr>
              <a:t>2</a:t>
            </a:r>
            <a:r>
              <a:rPr lang="en-US" altLang="en-US" sz="2800" b="1" dirty="0">
                <a:solidFill>
                  <a:srgbClr val="FF3300"/>
                </a:solidFill>
                <a:latin typeface="Helvetica" pitchFamily="34" charset="0"/>
                <a:sym typeface="Symbol" pitchFamily="18" charset="2"/>
              </a:rPr>
              <a:t> </a:t>
            </a:r>
            <a:r>
              <a:rPr lang="en-US" altLang="en-US" sz="2800" dirty="0">
                <a:solidFill>
                  <a:srgbClr val="000000"/>
                </a:solidFill>
                <a:latin typeface="Helvetica" pitchFamily="34" charset="0"/>
                <a:sym typeface="Symbol" pitchFamily="18" charset="2"/>
              </a:rPr>
              <a:t>that determine the center and spread:</a:t>
            </a:r>
            <a:endParaRPr lang="en-US" altLang="en-US" sz="2800" baseline="30000" dirty="0">
              <a:solidFill>
                <a:srgbClr val="000000"/>
              </a:solidFill>
              <a:latin typeface="Helvetica" pitchFamily="34" charset="0"/>
              <a:sym typeface="Symbol" pitchFamily="18" charset="2"/>
            </a:endParaRPr>
          </a:p>
        </p:txBody>
      </p:sp>
      <p:pic>
        <p:nvPicPr>
          <p:cNvPr id="43014" name="Picture 1034" descr="norm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2852738"/>
            <a:ext cx="51816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5" name="Line 1035"/>
          <p:cNvSpPr>
            <a:spLocks noChangeShapeType="1"/>
          </p:cNvSpPr>
          <p:nvPr/>
        </p:nvSpPr>
        <p:spPr bwMode="auto">
          <a:xfrm>
            <a:off x="4572000" y="2924175"/>
            <a:ext cx="0" cy="2971800"/>
          </a:xfrm>
          <a:prstGeom prst="line">
            <a:avLst/>
          </a:prstGeom>
          <a:noFill/>
          <a:ln w="19050">
            <a:solidFill>
              <a:srgbClr val="195E1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3016" name="Line 1036"/>
          <p:cNvSpPr>
            <a:spLocks noChangeShapeType="1"/>
          </p:cNvSpPr>
          <p:nvPr/>
        </p:nvSpPr>
        <p:spPr bwMode="auto">
          <a:xfrm>
            <a:off x="3708400" y="4292600"/>
            <a:ext cx="863600" cy="0"/>
          </a:xfrm>
          <a:prstGeom prst="line">
            <a:avLst/>
          </a:prstGeom>
          <a:noFill/>
          <a:ln w="9525">
            <a:solidFill>
              <a:srgbClr val="195E1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3017" name="Text Box 1038"/>
          <p:cNvSpPr txBox="1">
            <a:spLocks noChangeArrowheads="1"/>
          </p:cNvSpPr>
          <p:nvPr/>
        </p:nvSpPr>
        <p:spPr bwMode="auto">
          <a:xfrm>
            <a:off x="4356100" y="6021388"/>
            <a:ext cx="431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rgbClr val="FF1C1C"/>
                </a:solidFill>
                <a:latin typeface="Helvetica" pitchFamily="34" charset="0"/>
                <a:sym typeface="Symbol" pitchFamily="18" charset="2"/>
              </a:rPr>
              <a:t></a:t>
            </a:r>
            <a:endParaRPr lang="en-US" altLang="en-US" sz="2800">
              <a:solidFill>
                <a:srgbClr val="000000"/>
              </a:solidFill>
              <a:latin typeface="Helvetica" pitchFamily="34" charset="0"/>
              <a:sym typeface="Symbol" pitchFamily="18" charset="2"/>
            </a:endParaRPr>
          </a:p>
        </p:txBody>
      </p:sp>
      <p:sp>
        <p:nvSpPr>
          <p:cNvPr id="43018" name="Text Box 1039"/>
          <p:cNvSpPr txBox="1">
            <a:spLocks noChangeArrowheads="1"/>
          </p:cNvSpPr>
          <p:nvPr/>
        </p:nvSpPr>
        <p:spPr bwMode="auto">
          <a:xfrm>
            <a:off x="3336925" y="552608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43019" name="Text Box 1040"/>
          <p:cNvSpPr txBox="1">
            <a:spLocks noChangeArrowheads="1"/>
          </p:cNvSpPr>
          <p:nvPr/>
        </p:nvSpPr>
        <p:spPr bwMode="auto">
          <a:xfrm>
            <a:off x="3924300" y="3789363"/>
            <a:ext cx="574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rgbClr val="FF1C1C"/>
                </a:solidFill>
                <a:latin typeface="Helvetica" pitchFamily="34" charset="0"/>
                <a:sym typeface="Symbol" pitchFamily="18" charset="2"/>
              </a:rPr>
              <a:t></a:t>
            </a:r>
            <a:endParaRPr lang="en-US" altLang="en-US" sz="2800">
              <a:solidFill>
                <a:srgbClr val="000000"/>
              </a:solidFill>
              <a:latin typeface="Helvetica" pitchFamily="34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311091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685800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US" sz="3600" dirty="0">
                <a:solidFill>
                  <a:schemeClr val="tx1"/>
                </a:solidFill>
              </a:rPr>
              <a:t>Different Normal Distributions</a:t>
            </a:r>
          </a:p>
        </p:txBody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24744"/>
            <a:ext cx="7924800" cy="5626224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>
                <a:solidFill>
                  <a:schemeClr val="tx1"/>
                </a:solidFill>
                <a:latin typeface="+mj-lt"/>
              </a:rPr>
              <a:t>Each different value </a:t>
            </a:r>
            <a:r>
              <a:rPr lang="en-US" sz="2800" dirty="0">
                <a:latin typeface="+mj-lt"/>
              </a:rPr>
              <a:t>of </a:t>
            </a:r>
            <a:r>
              <a:rPr lang="en-US" sz="2800" b="1" dirty="0">
                <a:solidFill>
                  <a:srgbClr val="000000"/>
                </a:solidFill>
                <a:latin typeface="+mj-lt"/>
                <a:sym typeface="Symbol" pitchFamily="18" charset="2"/>
              </a:rPr>
              <a:t> </a:t>
            </a:r>
            <a:r>
              <a:rPr lang="en-US" sz="2800" dirty="0">
                <a:solidFill>
                  <a:srgbClr val="000000"/>
                </a:solidFill>
                <a:latin typeface="+mj-lt"/>
                <a:sym typeface="Symbol" pitchFamily="18" charset="2"/>
              </a:rPr>
              <a:t>and </a:t>
            </a:r>
            <a:r>
              <a:rPr lang="en-US" sz="2800" b="1" dirty="0">
                <a:solidFill>
                  <a:srgbClr val="000000"/>
                </a:solidFill>
                <a:latin typeface="+mj-lt"/>
                <a:sym typeface="Symbol" pitchFamily="18" charset="2"/>
              </a:rPr>
              <a:t></a:t>
            </a:r>
            <a:r>
              <a:rPr lang="en-US" sz="2800" b="1" baseline="30000" dirty="0">
                <a:solidFill>
                  <a:srgbClr val="000000"/>
                </a:solidFill>
                <a:latin typeface="+mj-lt"/>
                <a:sym typeface="Symbol" pitchFamily="18" charset="2"/>
              </a:rPr>
              <a:t>2</a:t>
            </a:r>
            <a:r>
              <a:rPr lang="en-US" sz="2800" b="1" dirty="0">
                <a:solidFill>
                  <a:srgbClr val="000000"/>
                </a:solidFill>
                <a:latin typeface="+mj-lt"/>
                <a:sym typeface="Symbol" pitchFamily="18" charset="2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+mj-lt"/>
                <a:sym typeface="Symbol" pitchFamily="18" charset="2"/>
              </a:rPr>
              <a:t>gives a different Normal distribution, denoted </a:t>
            </a:r>
            <a:r>
              <a:rPr lang="en-US" sz="2800" b="1" dirty="0">
                <a:solidFill>
                  <a:srgbClr val="000000"/>
                </a:solidFill>
                <a:latin typeface="+mj-lt"/>
                <a:sym typeface="Symbol" pitchFamily="18" charset="2"/>
              </a:rPr>
              <a:t>N(,</a:t>
            </a:r>
            <a:r>
              <a:rPr lang="en-US" sz="2800" b="1" baseline="30000" dirty="0">
                <a:solidFill>
                  <a:srgbClr val="000000"/>
                </a:solidFill>
                <a:latin typeface="+mj-lt"/>
                <a:sym typeface="Symbol" pitchFamily="18" charset="2"/>
              </a:rPr>
              <a:t>2</a:t>
            </a:r>
            <a:r>
              <a:rPr lang="en-US" sz="2800" b="1" dirty="0">
                <a:latin typeface="+mj-lt"/>
              </a:rPr>
              <a:t>)</a:t>
            </a:r>
          </a:p>
          <a:p>
            <a:pPr eaLnBrk="1" hangingPunct="1">
              <a:defRPr/>
            </a:pPr>
            <a:endParaRPr lang="en-US" sz="2800" dirty="0">
              <a:latin typeface="+mj-lt"/>
            </a:endParaRPr>
          </a:p>
          <a:p>
            <a:pPr eaLnBrk="1" hangingPunct="1">
              <a:defRPr/>
            </a:pPr>
            <a:endParaRPr lang="en-US" sz="2800" dirty="0">
              <a:latin typeface="+mj-lt"/>
            </a:endParaRPr>
          </a:p>
          <a:p>
            <a:pPr eaLnBrk="1" hangingPunct="1">
              <a:defRPr/>
            </a:pPr>
            <a:endParaRPr lang="en-US" sz="2800" dirty="0">
              <a:latin typeface="+mj-lt"/>
            </a:endParaRPr>
          </a:p>
          <a:p>
            <a:pPr eaLnBrk="1" hangingPunct="1">
              <a:buFontTx/>
              <a:buNone/>
              <a:defRPr/>
            </a:pPr>
            <a:endParaRPr lang="en-US" sz="2800" dirty="0">
              <a:latin typeface="+mj-lt"/>
            </a:endParaRPr>
          </a:p>
          <a:p>
            <a:pPr eaLnBrk="1" hangingPunct="1">
              <a:defRPr/>
            </a:pPr>
            <a:endParaRPr lang="en-US" sz="2800" dirty="0">
              <a:latin typeface="+mj-lt"/>
            </a:endParaRPr>
          </a:p>
          <a:p>
            <a:pPr eaLnBrk="1" hangingPunct="1">
              <a:defRPr/>
            </a:pPr>
            <a:endParaRPr lang="en-US" sz="2800" dirty="0">
              <a:solidFill>
                <a:srgbClr val="000000"/>
              </a:solidFill>
              <a:latin typeface="+mj-lt"/>
              <a:sym typeface="Symbol" pitchFamily="18" charset="2"/>
            </a:endParaRPr>
          </a:p>
          <a:p>
            <a:pPr eaLnBrk="1" hangingPunct="1">
              <a:defRPr/>
            </a:pPr>
            <a:r>
              <a:rPr lang="en-US" sz="2800" dirty="0">
                <a:solidFill>
                  <a:srgbClr val="000000"/>
                </a:solidFill>
                <a:latin typeface="+mj-lt"/>
                <a:sym typeface="Symbol" pitchFamily="18" charset="2"/>
              </a:rPr>
              <a:t>If </a:t>
            </a:r>
            <a:r>
              <a:rPr lang="en-US" sz="2800" b="1" dirty="0">
                <a:solidFill>
                  <a:srgbClr val="000000"/>
                </a:solidFill>
                <a:latin typeface="+mj-lt"/>
                <a:sym typeface="Symbol" pitchFamily="18" charset="2"/>
              </a:rPr>
              <a:t> </a:t>
            </a:r>
            <a:r>
              <a:rPr lang="en-US" sz="2800" dirty="0">
                <a:solidFill>
                  <a:srgbClr val="000000"/>
                </a:solidFill>
                <a:latin typeface="+mj-lt"/>
                <a:sym typeface="Symbol" pitchFamily="18" charset="2"/>
              </a:rPr>
              <a:t>= </a:t>
            </a:r>
            <a:r>
              <a:rPr lang="en-US" sz="2400" b="1" dirty="0">
                <a:solidFill>
                  <a:srgbClr val="000000"/>
                </a:solidFill>
                <a:latin typeface="+mj-lt"/>
                <a:sym typeface="Symbol" pitchFamily="18" charset="2"/>
              </a:rPr>
              <a:t>0</a:t>
            </a:r>
            <a:r>
              <a:rPr lang="en-US" sz="2800" dirty="0">
                <a:solidFill>
                  <a:srgbClr val="000000"/>
                </a:solidFill>
                <a:latin typeface="+mj-lt"/>
                <a:sym typeface="Symbol" pitchFamily="18" charset="2"/>
              </a:rPr>
              <a:t> and </a:t>
            </a:r>
            <a:r>
              <a:rPr lang="en-US" sz="2800" b="1" dirty="0">
                <a:solidFill>
                  <a:srgbClr val="000000"/>
                </a:solidFill>
                <a:latin typeface="+mj-lt"/>
                <a:sym typeface="Symbol" pitchFamily="18" charset="2"/>
              </a:rPr>
              <a:t></a:t>
            </a:r>
            <a:r>
              <a:rPr lang="en-US" sz="2800" b="1" baseline="30000" dirty="0">
                <a:solidFill>
                  <a:srgbClr val="000000"/>
                </a:solidFill>
                <a:latin typeface="+mj-lt"/>
                <a:sym typeface="Symbol" pitchFamily="18" charset="2"/>
              </a:rPr>
              <a:t>2</a:t>
            </a:r>
            <a:r>
              <a:rPr lang="en-US" sz="2800" b="1" dirty="0">
                <a:solidFill>
                  <a:srgbClr val="000000"/>
                </a:solidFill>
                <a:latin typeface="+mj-lt"/>
                <a:sym typeface="Symbol" pitchFamily="18" charset="2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+mj-lt"/>
                <a:sym typeface="Symbol" pitchFamily="18" charset="2"/>
              </a:rPr>
              <a:t>= </a:t>
            </a:r>
            <a:r>
              <a:rPr lang="en-US" sz="2400" b="1" dirty="0">
                <a:solidFill>
                  <a:srgbClr val="000000"/>
                </a:solidFill>
                <a:latin typeface="+mj-lt"/>
                <a:sym typeface="Symbol" pitchFamily="18" charset="2"/>
              </a:rPr>
              <a:t>1</a:t>
            </a:r>
            <a:r>
              <a:rPr lang="en-US" sz="2800" dirty="0">
                <a:solidFill>
                  <a:srgbClr val="000000"/>
                </a:solidFill>
                <a:latin typeface="+mj-lt"/>
                <a:sym typeface="Symbol" pitchFamily="18" charset="2"/>
              </a:rPr>
              <a:t>, we have the </a:t>
            </a:r>
            <a:r>
              <a:rPr lang="en-US" sz="2800" b="1" dirty="0">
                <a:solidFill>
                  <a:srgbClr val="FF1C1C"/>
                </a:solidFill>
                <a:latin typeface="+mj-lt"/>
                <a:sym typeface="Symbol" pitchFamily="18" charset="2"/>
              </a:rPr>
              <a:t>Standard Normal</a:t>
            </a:r>
            <a:r>
              <a:rPr lang="en-US" sz="2800" dirty="0">
                <a:solidFill>
                  <a:srgbClr val="000000"/>
                </a:solidFill>
                <a:latin typeface="+mj-lt"/>
                <a:sym typeface="Symbol" pitchFamily="18" charset="2"/>
              </a:rPr>
              <a:t> distribution</a:t>
            </a:r>
          </a:p>
        </p:txBody>
      </p:sp>
      <p:pic>
        <p:nvPicPr>
          <p:cNvPr id="44036" name="Picture 5" descr="norma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184" y="2628900"/>
            <a:ext cx="632460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7" name="Text Box 6"/>
          <p:cNvSpPr txBox="1">
            <a:spLocks noChangeArrowheads="1"/>
          </p:cNvSpPr>
          <p:nvPr/>
        </p:nvSpPr>
        <p:spPr bwMode="auto">
          <a:xfrm>
            <a:off x="2918460" y="2316162"/>
            <a:ext cx="8905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</a:rPr>
              <a:t>N(0,1)</a:t>
            </a:r>
            <a:endParaRPr lang="en-US" altLang="en-US" sz="1800" dirty="0">
              <a:solidFill>
                <a:schemeClr val="tx1"/>
              </a:solidFill>
            </a:endParaRPr>
          </a:p>
        </p:txBody>
      </p:sp>
      <p:sp>
        <p:nvSpPr>
          <p:cNvPr id="44038" name="Text Box 7"/>
          <p:cNvSpPr txBox="1">
            <a:spLocks noChangeArrowheads="1"/>
          </p:cNvSpPr>
          <p:nvPr/>
        </p:nvSpPr>
        <p:spPr bwMode="auto">
          <a:xfrm>
            <a:off x="6300956" y="2339022"/>
            <a:ext cx="8905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1" dirty="0"/>
              <a:t>N(2,1)</a:t>
            </a:r>
            <a:endParaRPr lang="en-US" altLang="en-US" sz="1800" dirty="0">
              <a:solidFill>
                <a:schemeClr val="tx1"/>
              </a:solidFill>
            </a:endParaRPr>
          </a:p>
        </p:txBody>
      </p:sp>
      <p:sp>
        <p:nvSpPr>
          <p:cNvPr id="44039" name="Text Box 8"/>
          <p:cNvSpPr txBox="1">
            <a:spLocks noChangeArrowheads="1"/>
          </p:cNvSpPr>
          <p:nvPr/>
        </p:nvSpPr>
        <p:spPr bwMode="auto">
          <a:xfrm>
            <a:off x="6179036" y="3322320"/>
            <a:ext cx="8905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1" dirty="0">
                <a:solidFill>
                  <a:srgbClr val="FF1C1C"/>
                </a:solidFill>
              </a:rPr>
              <a:t>N(0,2)</a:t>
            </a:r>
            <a:endParaRPr lang="en-US" altLang="en-US" sz="1800" dirty="0">
              <a:solidFill>
                <a:schemeClr val="tx1"/>
              </a:solidFill>
            </a:endParaRPr>
          </a:p>
        </p:txBody>
      </p:sp>
      <p:sp>
        <p:nvSpPr>
          <p:cNvPr id="44040" name="Text Box 9"/>
          <p:cNvSpPr txBox="1">
            <a:spLocks noChangeArrowheads="1"/>
          </p:cNvSpPr>
          <p:nvPr/>
        </p:nvSpPr>
        <p:spPr bwMode="auto">
          <a:xfrm>
            <a:off x="1838325" y="2941320"/>
            <a:ext cx="981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1" dirty="0">
                <a:solidFill>
                  <a:srgbClr val="195E12"/>
                </a:solidFill>
              </a:rPr>
              <a:t>N(-2,2)</a:t>
            </a:r>
            <a:endParaRPr lang="en-US" altLang="en-US" sz="1800" dirty="0">
              <a:solidFill>
                <a:schemeClr val="tx1"/>
              </a:solidFill>
            </a:endParaRPr>
          </a:p>
        </p:txBody>
      </p:sp>
      <p:sp>
        <p:nvSpPr>
          <p:cNvPr id="44041" name="Line 10"/>
          <p:cNvSpPr>
            <a:spLocks noChangeShapeType="1"/>
          </p:cNvSpPr>
          <p:nvPr/>
        </p:nvSpPr>
        <p:spPr bwMode="auto">
          <a:xfrm flipH="1">
            <a:off x="5569436" y="3611880"/>
            <a:ext cx="609600" cy="304800"/>
          </a:xfrm>
          <a:prstGeom prst="line">
            <a:avLst/>
          </a:prstGeom>
          <a:noFill/>
          <a:ln w="9525">
            <a:solidFill>
              <a:srgbClr val="FF1C1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4042" name="Line 11"/>
          <p:cNvSpPr>
            <a:spLocks noChangeShapeType="1"/>
          </p:cNvSpPr>
          <p:nvPr/>
        </p:nvSpPr>
        <p:spPr bwMode="auto">
          <a:xfrm flipH="1">
            <a:off x="5767556" y="2598737"/>
            <a:ext cx="533400" cy="2286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4043" name="Line 12"/>
          <p:cNvSpPr>
            <a:spLocks noChangeShapeType="1"/>
          </p:cNvSpPr>
          <p:nvPr/>
        </p:nvSpPr>
        <p:spPr bwMode="auto">
          <a:xfrm>
            <a:off x="3809048" y="256794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4044" name="Line 13"/>
          <p:cNvSpPr>
            <a:spLocks noChangeShapeType="1"/>
          </p:cNvSpPr>
          <p:nvPr/>
        </p:nvSpPr>
        <p:spPr bwMode="auto">
          <a:xfrm>
            <a:off x="2705100" y="3276600"/>
            <a:ext cx="381000" cy="304800"/>
          </a:xfrm>
          <a:prstGeom prst="line">
            <a:avLst/>
          </a:prstGeom>
          <a:noFill/>
          <a:ln w="9525">
            <a:solidFill>
              <a:srgbClr val="195E1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58381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>
                <a:solidFill>
                  <a:schemeClr val="accent2"/>
                </a:solidFill>
              </a:rPr>
              <a:t>Courtesy of Alex Braunstein</a:t>
            </a:r>
          </a:p>
        </p:txBody>
      </p:sp>
    </p:spTree>
    <p:extLst>
      <p:ext uri="{BB962C8B-B14F-4D97-AF65-F5344CB8AC3E}">
        <p14:creationId xmlns:p14="http://schemas.microsoft.com/office/powerpoint/2010/main" val="35003545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88640"/>
            <a:ext cx="7772400" cy="729952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US" sz="3600" dirty="0">
                <a:solidFill>
                  <a:schemeClr val="tx1"/>
                </a:solidFill>
              </a:rPr>
              <a:t>Properties of Normal Distributions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1143000"/>
            <a:ext cx="8507288" cy="49530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Normal distribution follows the </a:t>
            </a:r>
            <a:r>
              <a:rPr lang="en-US" altLang="en-US" sz="2400" b="1" dirty="0">
                <a:solidFill>
                  <a:srgbClr val="FF1C1C"/>
                </a:solidFill>
              </a:rPr>
              <a:t>68-95-99.7 </a:t>
            </a:r>
            <a:r>
              <a:rPr lang="en-US" altLang="en-US" sz="2800" b="1" dirty="0">
                <a:solidFill>
                  <a:srgbClr val="FF1C1C"/>
                </a:solidFill>
              </a:rPr>
              <a:t>rule</a:t>
            </a:r>
            <a:r>
              <a:rPr lang="en-US" altLang="en-US" sz="2800" b="1" dirty="0"/>
              <a:t>:</a:t>
            </a:r>
          </a:p>
          <a:p>
            <a:pPr lvl="1" eaLnBrk="1" hangingPunct="1">
              <a:buFont typeface="Times" pitchFamily="18" charset="0"/>
              <a:buChar char="•"/>
            </a:pPr>
            <a:r>
              <a:rPr lang="en-US" altLang="en-US" sz="2400" dirty="0"/>
              <a:t>68.27% of observations are between </a:t>
            </a:r>
            <a:r>
              <a:rPr lang="en-US" altLang="en-US" sz="2400" dirty="0">
                <a:solidFill>
                  <a:srgbClr val="000000"/>
                </a:solidFill>
                <a:latin typeface="Helvetica" pitchFamily="34" charset="0"/>
                <a:sym typeface="Symbol" pitchFamily="18" charset="2"/>
              </a:rPr>
              <a:t> -  and  + </a:t>
            </a:r>
          </a:p>
          <a:p>
            <a:pPr lvl="1" eaLnBrk="1" hangingPunct="1">
              <a:buFont typeface="Times" pitchFamily="18" charset="0"/>
              <a:buChar char="•"/>
            </a:pPr>
            <a:r>
              <a:rPr lang="en-US" altLang="en-US" sz="2400" dirty="0"/>
              <a:t>95.45% of observations are between </a:t>
            </a:r>
            <a:r>
              <a:rPr lang="en-US" altLang="en-US" sz="2400" dirty="0">
                <a:solidFill>
                  <a:srgbClr val="000000"/>
                </a:solidFill>
                <a:latin typeface="Helvetica" pitchFamily="34" charset="0"/>
                <a:sym typeface="Symbol" pitchFamily="18" charset="2"/>
              </a:rPr>
              <a:t> - 2 and  + 2 </a:t>
            </a:r>
          </a:p>
          <a:p>
            <a:pPr lvl="1" eaLnBrk="1" hangingPunct="1">
              <a:buFont typeface="Times" pitchFamily="18" charset="0"/>
              <a:buChar char="•"/>
            </a:pPr>
            <a:r>
              <a:rPr lang="en-US" altLang="en-US" sz="2400" dirty="0"/>
              <a:t>99.73% of observations are between </a:t>
            </a:r>
            <a:r>
              <a:rPr lang="en-US" altLang="en-US" sz="2400" dirty="0">
                <a:solidFill>
                  <a:srgbClr val="000000"/>
                </a:solidFill>
                <a:latin typeface="Helvetica" pitchFamily="34" charset="0"/>
                <a:sym typeface="Symbol" pitchFamily="18" charset="2"/>
              </a:rPr>
              <a:t> - 3 and  + 3</a:t>
            </a:r>
          </a:p>
        </p:txBody>
      </p:sp>
      <p:pic>
        <p:nvPicPr>
          <p:cNvPr id="45060" name="Picture 35" descr="norm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365" y="2924944"/>
            <a:ext cx="6400800" cy="3117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Line 36"/>
          <p:cNvSpPr>
            <a:spLocks noChangeShapeType="1"/>
          </p:cNvSpPr>
          <p:nvPr/>
        </p:nvSpPr>
        <p:spPr bwMode="auto">
          <a:xfrm>
            <a:off x="4478149" y="6287407"/>
            <a:ext cx="838200" cy="0"/>
          </a:xfrm>
          <a:prstGeom prst="line">
            <a:avLst/>
          </a:prstGeom>
          <a:noFill/>
          <a:ln w="12700">
            <a:solidFill>
              <a:srgbClr val="FF1C1C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5062" name="Line 37"/>
          <p:cNvSpPr>
            <a:spLocks noChangeShapeType="1"/>
          </p:cNvSpPr>
          <p:nvPr/>
        </p:nvSpPr>
        <p:spPr bwMode="auto">
          <a:xfrm>
            <a:off x="4427984" y="6669360"/>
            <a:ext cx="1676400" cy="0"/>
          </a:xfrm>
          <a:prstGeom prst="line">
            <a:avLst/>
          </a:prstGeom>
          <a:noFill/>
          <a:ln w="12700">
            <a:solidFill>
              <a:srgbClr val="FF1C1C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5063" name="Text Box 38"/>
          <p:cNvSpPr txBox="1">
            <a:spLocks noChangeArrowheads="1"/>
          </p:cNvSpPr>
          <p:nvPr/>
        </p:nvSpPr>
        <p:spPr bwMode="auto">
          <a:xfrm>
            <a:off x="4707383" y="5996893"/>
            <a:ext cx="322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FF1C1C"/>
                </a:solidFill>
                <a:latin typeface="Helvetica" pitchFamily="34" charset="0"/>
                <a:sym typeface="Symbol" pitchFamily="18" charset="2"/>
              </a:rPr>
              <a:t></a:t>
            </a:r>
            <a:endParaRPr lang="en-US" altLang="en-US" sz="2800" dirty="0">
              <a:solidFill>
                <a:srgbClr val="000000"/>
              </a:solidFill>
              <a:latin typeface="Helvetica" pitchFamily="34" charset="0"/>
              <a:sym typeface="Symbol" pitchFamily="18" charset="2"/>
            </a:endParaRPr>
          </a:p>
        </p:txBody>
      </p:sp>
      <p:sp>
        <p:nvSpPr>
          <p:cNvPr id="45064" name="Text Box 39"/>
          <p:cNvSpPr txBox="1">
            <a:spLocks noChangeArrowheads="1"/>
          </p:cNvSpPr>
          <p:nvPr/>
        </p:nvSpPr>
        <p:spPr bwMode="auto">
          <a:xfrm>
            <a:off x="5091718" y="6348365"/>
            <a:ext cx="449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FF1C1C"/>
                </a:solidFill>
                <a:latin typeface="Helvetica" pitchFamily="34" charset="0"/>
                <a:sym typeface="Symbol" pitchFamily="18" charset="2"/>
              </a:rPr>
              <a:t>2</a:t>
            </a:r>
            <a:endParaRPr lang="en-US" altLang="en-US" sz="2800" dirty="0">
              <a:solidFill>
                <a:srgbClr val="000000"/>
              </a:solidFill>
              <a:latin typeface="Helvetica" pitchFamily="34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424412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88640"/>
            <a:ext cx="7772400" cy="729952"/>
          </a:xfr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US" sz="3600" dirty="0">
                <a:solidFill>
                  <a:schemeClr val="tx1"/>
                </a:solidFill>
              </a:rPr>
              <a:t>Uses of the Normal Distribution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1143000"/>
            <a:ext cx="8507288" cy="4953000"/>
          </a:xfrm>
        </p:spPr>
        <p:txBody>
          <a:bodyPr/>
          <a:lstStyle/>
          <a:p>
            <a:pPr eaLnBrk="1" hangingPunct="1"/>
            <a:r>
              <a:rPr lang="en-US" altLang="en-US" sz="2800" dirty="0">
                <a:solidFill>
                  <a:srgbClr val="000000"/>
                </a:solidFill>
                <a:latin typeface="Helvetica" pitchFamily="34" charset="0"/>
                <a:sym typeface="Symbol" pitchFamily="18" charset="2"/>
              </a:rPr>
              <a:t>Using the Normal distribution as a model for the population </a:t>
            </a:r>
            <a:r>
              <a:rPr lang="en-US" altLang="en-US" sz="2800" dirty="0" err="1">
                <a:solidFill>
                  <a:srgbClr val="000000"/>
                </a:solidFill>
                <a:latin typeface="Helvetica" pitchFamily="34" charset="0"/>
                <a:sym typeface="Symbol" pitchFamily="18" charset="2"/>
              </a:rPr>
              <a:t>behaviour</a:t>
            </a:r>
            <a:r>
              <a:rPr lang="en-US" altLang="en-US" sz="2800" dirty="0">
                <a:solidFill>
                  <a:srgbClr val="000000"/>
                </a:solidFill>
                <a:latin typeface="Helvetica" pitchFamily="34" charset="0"/>
                <a:sym typeface="Symbol" pitchFamily="18" charset="2"/>
              </a:rPr>
              <a:t>, we can use it to answer questions like</a:t>
            </a:r>
          </a:p>
          <a:p>
            <a:pPr lvl="1" eaLnBrk="1" hangingPunct="1"/>
            <a:r>
              <a:rPr lang="en-US" altLang="en-US" sz="2400" dirty="0">
                <a:solidFill>
                  <a:srgbClr val="000000"/>
                </a:solidFill>
                <a:latin typeface="Helvetica" pitchFamily="34" charset="0"/>
                <a:sym typeface="Symbol" pitchFamily="18" charset="2"/>
              </a:rPr>
              <a:t>Does this population have a larger/smaller mean than another population? (e.g. cases vs controls)</a:t>
            </a:r>
          </a:p>
          <a:p>
            <a:pPr lvl="1" eaLnBrk="1" hangingPunct="1"/>
            <a:r>
              <a:rPr lang="en-US" altLang="en-US" sz="2400" dirty="0">
                <a:solidFill>
                  <a:srgbClr val="000000"/>
                </a:solidFill>
                <a:latin typeface="Helvetica" pitchFamily="34" charset="0"/>
                <a:sym typeface="Symbol" pitchFamily="18" charset="2"/>
              </a:rPr>
              <a:t>Does this population have a larger/smaller variance than another population?</a:t>
            </a:r>
            <a:endParaRPr lang="en-US" altLang="en-US" sz="2000" dirty="0">
              <a:solidFill>
                <a:srgbClr val="000000"/>
              </a:solidFill>
              <a:latin typeface="Helvetica" pitchFamily="34" charset="0"/>
              <a:sym typeface="Symbol" pitchFamily="18" charset="2"/>
            </a:endParaRPr>
          </a:p>
          <a:p>
            <a:pPr eaLnBrk="1" hangingPunct="1"/>
            <a:endParaRPr lang="en-US" altLang="en-US" sz="2800" dirty="0">
              <a:solidFill>
                <a:srgbClr val="000000"/>
              </a:solidFill>
              <a:latin typeface="Helvetica" pitchFamily="34" charset="0"/>
              <a:sym typeface="Symbol" pitchFamily="18" charset="2"/>
            </a:endParaRPr>
          </a:p>
          <a:p>
            <a:pPr eaLnBrk="1" hangingPunct="1"/>
            <a:r>
              <a:rPr lang="en-US" altLang="en-US" sz="2800" dirty="0">
                <a:solidFill>
                  <a:srgbClr val="000000"/>
                </a:solidFill>
                <a:latin typeface="Helvetica" pitchFamily="34" charset="0"/>
                <a:sym typeface="Symbol" pitchFamily="18" charset="2"/>
              </a:rPr>
              <a:t>We use </a:t>
            </a:r>
            <a:r>
              <a:rPr lang="en-US" altLang="en-US" sz="2800" i="1" dirty="0">
                <a:solidFill>
                  <a:srgbClr val="000000"/>
                </a:solidFill>
                <a:latin typeface="Helvetica" pitchFamily="34" charset="0"/>
                <a:sym typeface="Symbol" pitchFamily="18" charset="2"/>
              </a:rPr>
              <a:t>hypothesis testing</a:t>
            </a:r>
            <a:r>
              <a:rPr lang="en-US" altLang="en-US" sz="2800" dirty="0">
                <a:solidFill>
                  <a:srgbClr val="000000"/>
                </a:solidFill>
                <a:latin typeface="Helvetica" pitchFamily="34" charset="0"/>
                <a:sym typeface="Symbol" pitchFamily="18" charset="2"/>
              </a:rPr>
              <a:t> to answer these types of questions and potentially show a statistically significant difference between two data sets.</a:t>
            </a:r>
          </a:p>
        </p:txBody>
      </p:sp>
    </p:spTree>
    <p:extLst>
      <p:ext uri="{BB962C8B-B14F-4D97-AF65-F5344CB8AC3E}">
        <p14:creationId xmlns:p14="http://schemas.microsoft.com/office/powerpoint/2010/main" val="26026099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42D48-40BB-3C47-93E0-C86A753EF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68960"/>
            <a:ext cx="8229600" cy="3057203"/>
          </a:xfrm>
        </p:spPr>
        <p:txBody>
          <a:bodyPr/>
          <a:lstStyle/>
          <a:p>
            <a:r>
              <a:rPr lang="en-US" sz="4000" dirty="0"/>
              <a:t>5. Your turn</a:t>
            </a:r>
          </a:p>
        </p:txBody>
      </p:sp>
    </p:spTree>
    <p:extLst>
      <p:ext uri="{BB962C8B-B14F-4D97-AF65-F5344CB8AC3E}">
        <p14:creationId xmlns:p14="http://schemas.microsoft.com/office/powerpoint/2010/main" val="15614197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A83C1-A908-9E4E-BEC5-E4C2EF0CB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00608" y="256832"/>
            <a:ext cx="6995120" cy="1143000"/>
          </a:xfrm>
        </p:spPr>
        <p:txBody>
          <a:bodyPr/>
          <a:lstStyle/>
          <a:p>
            <a:r>
              <a:rPr lang="en-US" dirty="0"/>
              <a:t>Abalone dataset</a:t>
            </a:r>
          </a:p>
        </p:txBody>
      </p:sp>
      <p:pic>
        <p:nvPicPr>
          <p:cNvPr id="144386" name="Picture 2" descr="Abalone | Asian Inspirations">
            <a:extLst>
              <a:ext uri="{FF2B5EF4-FFF2-40B4-BE49-F238E27FC236}">
                <a16:creationId xmlns:a16="http://schemas.microsoft.com/office/drawing/2014/main" id="{DC1711BC-1A45-6742-88BC-9D51A5F1F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774" y="1399832"/>
            <a:ext cx="7236296" cy="482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743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Statistics we encounter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700808"/>
            <a:ext cx="4176464" cy="4680520"/>
          </a:xfrm>
        </p:spPr>
        <p:txBody>
          <a:bodyPr/>
          <a:lstStyle/>
          <a:p>
            <a:r>
              <a:rPr lang="en-GB" sz="1800" dirty="0"/>
              <a:t>Weather forecasting</a:t>
            </a:r>
          </a:p>
          <a:p>
            <a:r>
              <a:rPr lang="en-GB" sz="1800" dirty="0"/>
              <a:t>All medicine (sample data + stats required to prove a medicine works!)</a:t>
            </a:r>
          </a:p>
          <a:p>
            <a:r>
              <a:rPr lang="en-GB" sz="1800" dirty="0"/>
              <a:t>Election polls</a:t>
            </a:r>
          </a:p>
          <a:p>
            <a:r>
              <a:rPr lang="en-GB" sz="1800" dirty="0"/>
              <a:t>Economic / financial forecasting (e.g. your wages, rent, council tax, utility bills, road tax)</a:t>
            </a:r>
          </a:p>
          <a:p>
            <a:r>
              <a:rPr lang="en-GB" sz="1800" dirty="0"/>
              <a:t>Spotify, Facebook, Google, Instagram, Snapchat, news outlets, Amazon</a:t>
            </a:r>
          </a:p>
          <a:p>
            <a:r>
              <a:rPr lang="en-GB" sz="1800" dirty="0"/>
              <a:t>University league tables</a:t>
            </a:r>
          </a:p>
          <a:p>
            <a:r>
              <a:rPr lang="en-GB" sz="1800" dirty="0"/>
              <a:t>Prison sentences</a:t>
            </a:r>
          </a:p>
          <a:p>
            <a:r>
              <a:rPr lang="en-GB" sz="1800" dirty="0"/>
              <a:t>University grades</a:t>
            </a:r>
          </a:p>
          <a:p>
            <a:r>
              <a:rPr lang="en-GB" sz="1800" dirty="0"/>
              <a:t>London underground timetabling</a:t>
            </a:r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C74E73-0A49-4A81-BB50-C880D482CE1A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609600" y="332656"/>
            <a:ext cx="8229600" cy="11430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GB" kern="0" dirty="0"/>
              <a:t>Statistics rule the world…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5004048" y="1831120"/>
            <a:ext cx="4175056" cy="5026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accent2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accent2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accent2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+mn-lt"/>
              </a:defRPr>
            </a:lvl9pPr>
          </a:lstStyle>
          <a:p>
            <a:r>
              <a:rPr lang="en-GB" sz="1800" kern="0" dirty="0"/>
              <a:t>“All” scientific discoveries</a:t>
            </a:r>
          </a:p>
          <a:p>
            <a:r>
              <a:rPr lang="en-GB" sz="1800" dirty="0"/>
              <a:t>H&amp;S rules</a:t>
            </a:r>
          </a:p>
          <a:p>
            <a:r>
              <a:rPr lang="en-GB" sz="1800" dirty="0"/>
              <a:t>The internet</a:t>
            </a:r>
          </a:p>
          <a:p>
            <a:endParaRPr lang="en-GB" sz="1800" dirty="0"/>
          </a:p>
          <a:p>
            <a:endParaRPr lang="en-GB" sz="1800" dirty="0"/>
          </a:p>
          <a:p>
            <a:endParaRPr lang="en-GB" sz="1800" kern="0" dirty="0"/>
          </a:p>
          <a:p>
            <a:endParaRPr lang="en-GB" sz="1800" kern="0" dirty="0"/>
          </a:p>
          <a:p>
            <a:endParaRPr lang="en-GB" kern="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022" y="2924944"/>
            <a:ext cx="4929978" cy="378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736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A83C1-A908-9E4E-BEC5-E4C2EF0CB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00608" y="256832"/>
            <a:ext cx="6995120" cy="1143000"/>
          </a:xfrm>
        </p:spPr>
        <p:txBody>
          <a:bodyPr/>
          <a:lstStyle/>
          <a:p>
            <a:r>
              <a:rPr lang="en-US" dirty="0"/>
              <a:t>Abalone dataset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65BECC-7EEB-474A-9094-7758884038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628800"/>
            <a:ext cx="8507288" cy="4448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accent2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accent2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accent2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sz="2800" kern="0" dirty="0">
                <a:solidFill>
                  <a:srgbClr val="000000"/>
                </a:solidFill>
                <a:latin typeface="Helvetica" pitchFamily="34" charset="0"/>
                <a:sym typeface="Symbol" pitchFamily="18" charset="2"/>
              </a:rPr>
              <a:t>Use appropriate plots to present the distributions.</a:t>
            </a:r>
          </a:p>
          <a:p>
            <a:pPr eaLnBrk="1" hangingPunct="1"/>
            <a:r>
              <a:rPr lang="en-US" altLang="en-US" sz="2800" kern="0" dirty="0" err="1">
                <a:solidFill>
                  <a:srgbClr val="000000"/>
                </a:solidFill>
                <a:latin typeface="Helvetica" pitchFamily="34" charset="0"/>
                <a:sym typeface="Symbol" pitchFamily="18" charset="2"/>
              </a:rPr>
              <a:t>Summarise</a:t>
            </a:r>
            <a:r>
              <a:rPr lang="en-US" altLang="en-US" sz="2800" kern="0" dirty="0">
                <a:solidFill>
                  <a:srgbClr val="000000"/>
                </a:solidFill>
                <a:latin typeface="Helvetica" pitchFamily="34" charset="0"/>
                <a:sym typeface="Symbol" pitchFamily="18" charset="2"/>
              </a:rPr>
              <a:t> the data using whatever statistics you think appropriate.</a:t>
            </a:r>
          </a:p>
          <a:p>
            <a:pPr eaLnBrk="1" hangingPunct="1"/>
            <a:r>
              <a:rPr lang="en-US" altLang="en-US" sz="2800" kern="0" dirty="0">
                <a:solidFill>
                  <a:srgbClr val="000000"/>
                </a:solidFill>
                <a:latin typeface="Helvetica" pitchFamily="34" charset="0"/>
                <a:sym typeface="Symbol" pitchFamily="18" charset="2"/>
              </a:rPr>
              <a:t>Investigate possible dependencies between the variables.</a:t>
            </a:r>
          </a:p>
        </p:txBody>
      </p:sp>
    </p:spTree>
    <p:extLst>
      <p:ext uri="{BB962C8B-B14F-4D97-AF65-F5344CB8AC3E}">
        <p14:creationId xmlns:p14="http://schemas.microsoft.com/office/powerpoint/2010/main" val="23427599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42D48-40BB-3C47-93E0-C86A753EF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68960"/>
            <a:ext cx="8229600" cy="3057203"/>
          </a:xfrm>
        </p:spPr>
        <p:txBody>
          <a:bodyPr/>
          <a:lstStyle/>
          <a:p>
            <a:r>
              <a:rPr lang="en-US" sz="4000" dirty="0"/>
              <a:t>5. Statistics in life and research</a:t>
            </a:r>
          </a:p>
        </p:txBody>
      </p:sp>
    </p:spTree>
    <p:extLst>
      <p:ext uri="{BB962C8B-B14F-4D97-AF65-F5344CB8AC3E}">
        <p14:creationId xmlns:p14="http://schemas.microsoft.com/office/powerpoint/2010/main" val="33250763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5E4BB-C536-9344-821B-595ABEC6A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“Most people use statistics like a drunk man uses a lamppost; more for support than illumination” </a:t>
            </a:r>
          </a:p>
          <a:p>
            <a:pPr marL="0" indent="0">
              <a:buNone/>
            </a:pPr>
            <a:br>
              <a:rPr lang="en-GB" sz="2400" dirty="0"/>
            </a:br>
            <a:r>
              <a:rPr lang="en-GB" dirty="0"/>
              <a:t>― </a:t>
            </a:r>
            <a:r>
              <a:rPr lang="en-GB" b="1" dirty="0"/>
              <a:t>Andrew Lang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1898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DC25-F4C2-1943-B944-74E210AD4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5E4BB-C536-9344-821B-595ABEC6A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39065" cy="4525963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Can you think of some examples of how statistics are</a:t>
            </a:r>
          </a:p>
          <a:p>
            <a:pPr marL="0" indent="0">
              <a:buNone/>
            </a:pPr>
            <a:r>
              <a:rPr lang="en-GB" dirty="0"/>
              <a:t>	misinterpreted in daily life?</a:t>
            </a:r>
          </a:p>
          <a:p>
            <a:pPr marL="0" indent="0">
              <a:buNone/>
            </a:pPr>
            <a:r>
              <a:rPr lang="en-GB" dirty="0"/>
              <a:t>	deliberately used to mislead people?</a:t>
            </a:r>
          </a:p>
          <a:p>
            <a:pPr marL="0" indent="0">
              <a:buNone/>
            </a:pPr>
            <a:r>
              <a:rPr lang="en-GB" dirty="0"/>
              <a:t>	misapplied in scientific research?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</a:rPr>
              <a:t>	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506424F-ED1A-114E-97CB-2B22B54B30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665" y="274638"/>
            <a:ext cx="8229600" cy="11430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GB" sz="4000" kern="0" dirty="0"/>
              <a:t>Data fallacies</a:t>
            </a:r>
          </a:p>
        </p:txBody>
      </p:sp>
    </p:spTree>
    <p:extLst>
      <p:ext uri="{BB962C8B-B14F-4D97-AF65-F5344CB8AC3E}">
        <p14:creationId xmlns:p14="http://schemas.microsoft.com/office/powerpoint/2010/main" val="27651594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178C0C-8099-B740-B9E6-A385394D8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24" y="0"/>
            <a:ext cx="83113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3029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BDA41B3-842D-9146-9816-4D4C95ABD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44" y="0"/>
            <a:ext cx="8485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5125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3C28F3-2E88-7748-B7D9-68CF1992C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63" y="0"/>
            <a:ext cx="81232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89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D435D6-970E-BB4C-9A91-5C6403D42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986"/>
            <a:ext cx="9144000" cy="642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4882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5AA53A-C21B-8A44-808A-7F0A95239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26" y="0"/>
            <a:ext cx="87243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428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F77A43-30E2-234E-975D-29A157F39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294"/>
            <a:ext cx="9144000" cy="678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45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0129334"/>
              </p:ext>
            </p:extLst>
          </p:nvPr>
        </p:nvGraphicFramePr>
        <p:xfrm>
          <a:off x="0" y="9525"/>
          <a:ext cx="5292725" cy="684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84" name="Acrobat Document" r:id="rId4" imgW="5829300" imgH="7543800" progId="AcroExch.Document.11">
                  <p:embed/>
                </p:oleObj>
              </mc:Choice>
              <mc:Fallback>
                <p:oleObj name="Acrobat Document" r:id="rId4" imgW="5829300" imgH="754380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9525"/>
                        <a:ext cx="5292725" cy="684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C74E73-0A49-4A81-BB50-C880D482CE1A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sp>
        <p:nvSpPr>
          <p:cNvPr id="9" name="Rectangle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5111552" y="1412776"/>
            <a:ext cx="4032448" cy="3528392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GB" sz="4000" dirty="0"/>
              <a:t>…but statistics </a:t>
            </a:r>
            <a:br>
              <a:rPr lang="en-GB" sz="4000" dirty="0"/>
            </a:br>
            <a:r>
              <a:rPr lang="en-GB" sz="4000" dirty="0"/>
              <a:t>handled incorrectly can lead to false conclusions!</a:t>
            </a:r>
            <a:endParaRPr lang="en-GB" sz="4000" kern="0" dirty="0"/>
          </a:p>
        </p:txBody>
      </p:sp>
    </p:spTree>
    <p:extLst>
      <p:ext uri="{BB962C8B-B14F-4D97-AF65-F5344CB8AC3E}">
        <p14:creationId xmlns:p14="http://schemas.microsoft.com/office/powerpoint/2010/main" val="2045458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FEFE20-F49F-584A-8B80-CC29FFABF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16" y="0"/>
            <a:ext cx="79603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274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DC25-F4C2-1943-B944-74E210AD4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5E4BB-C536-9344-821B-595ABEC6A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821" y="5229200"/>
            <a:ext cx="8507288" cy="1010078"/>
          </a:xfrm>
        </p:spPr>
        <p:txBody>
          <a:bodyPr/>
          <a:lstStyle/>
          <a:p>
            <a:pPr marL="0" indent="0">
              <a:buNone/>
            </a:pPr>
            <a:endParaRPr lang="en-US" sz="2200" dirty="0"/>
          </a:p>
          <a:p>
            <a:r>
              <a:rPr lang="en-US" sz="2400" dirty="0">
                <a:solidFill>
                  <a:srgbClr val="0000FF"/>
                </a:solidFill>
              </a:rPr>
              <a:t>What’s the difference between correlation and causation?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506424F-ED1A-114E-97CB-2B22B54B30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665" y="274638"/>
            <a:ext cx="8229600" cy="11430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GB" sz="4000" kern="0" dirty="0"/>
              <a:t>Correlation vs Causation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3A11B-E4C1-4148-8F79-551C8F305C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45" r="50000" b="71000"/>
          <a:stretch/>
        </p:blipFill>
        <p:spPr>
          <a:xfrm>
            <a:off x="1547664" y="1628800"/>
            <a:ext cx="5872945" cy="40552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13A63B-4159-664F-8A6C-77943A7C4755}"/>
              </a:ext>
            </a:extLst>
          </p:cNvPr>
          <p:cNvSpPr/>
          <p:nvPr/>
        </p:nvSpPr>
        <p:spPr>
          <a:xfrm>
            <a:off x="6804248" y="5075892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X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720106-9A5F-C046-AFD1-A7E6B216E1A3}"/>
              </a:ext>
            </a:extLst>
          </p:cNvPr>
          <p:cNvSpPr/>
          <p:nvPr/>
        </p:nvSpPr>
        <p:spPr>
          <a:xfrm>
            <a:off x="1907704" y="1988840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3864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DC25-F4C2-1943-B944-74E210AD4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5E4BB-C536-9344-821B-595ABEC6A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200" b="1" dirty="0"/>
              <a:t>Causation</a:t>
            </a:r>
            <a:r>
              <a:rPr lang="en-US" sz="2200" dirty="0"/>
              <a:t> means one event is the direct result of another e.g. when I flick the light switch, it </a:t>
            </a:r>
            <a:r>
              <a:rPr lang="en-US" sz="2200" b="1" dirty="0"/>
              <a:t>causes</a:t>
            </a:r>
            <a:r>
              <a:rPr lang="en-US" sz="2200" dirty="0"/>
              <a:t> the light bulb to turn on.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b="1" dirty="0"/>
              <a:t>Correlation</a:t>
            </a:r>
            <a:r>
              <a:rPr lang="en-US" sz="2200" dirty="0"/>
              <a:t> means two events or variables are associated e.g. people who cycle more often are more </a:t>
            </a:r>
            <a:r>
              <a:rPr lang="en-US" sz="2200" b="1" dirty="0"/>
              <a:t>likely</a:t>
            </a:r>
            <a:r>
              <a:rPr lang="en-US" sz="2200" dirty="0"/>
              <a:t> to be vegetarian.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400" dirty="0">
                <a:solidFill>
                  <a:srgbClr val="0000FF"/>
                </a:solidFill>
              </a:rPr>
              <a:t>Does correlation imply causation?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>
                <a:solidFill>
                  <a:srgbClr val="0000FF"/>
                </a:solidFill>
              </a:rPr>
              <a:t>Does causation imply correlation?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>
                <a:solidFill>
                  <a:srgbClr val="0000FF"/>
                </a:solidFill>
              </a:rPr>
              <a:t>How can we test whether X causes Y?</a:t>
            </a:r>
          </a:p>
          <a:p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506424F-ED1A-114E-97CB-2B22B54B30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665" y="274638"/>
            <a:ext cx="8229600" cy="11430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GB" sz="4000" kern="0" dirty="0"/>
              <a:t>Correlation vs Causation</a:t>
            </a:r>
          </a:p>
        </p:txBody>
      </p:sp>
    </p:spTree>
    <p:extLst>
      <p:ext uri="{BB962C8B-B14F-4D97-AF65-F5344CB8AC3E}">
        <p14:creationId xmlns:p14="http://schemas.microsoft.com/office/powerpoint/2010/main" val="36171655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DC25-F4C2-1943-B944-74E210AD4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5E4BB-C536-9344-821B-595ABEC6A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/>
          <a:lstStyle/>
          <a:p>
            <a:pPr lvl="0"/>
            <a:r>
              <a:rPr lang="en-US" sz="2400" dirty="0">
                <a:solidFill>
                  <a:srgbClr val="0000FF"/>
                </a:solidFill>
              </a:rPr>
              <a:t>How can we test whether X causes Y?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With a well-designed experiment, it is possible to </a:t>
            </a:r>
            <a:r>
              <a:rPr lang="en-US" sz="2200" i="1" dirty="0"/>
              <a:t>control</a:t>
            </a:r>
            <a:r>
              <a:rPr lang="en-US" sz="2200" dirty="0"/>
              <a:t> for causative factors other than those being tested. Positive results then allow us to </a:t>
            </a:r>
            <a:r>
              <a:rPr lang="en-US" sz="2200" i="1" dirty="0"/>
              <a:t>infer</a:t>
            </a:r>
            <a:r>
              <a:rPr lang="en-US" sz="2200" dirty="0"/>
              <a:t> causal relationships.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This may require</a:t>
            </a:r>
          </a:p>
          <a:p>
            <a:r>
              <a:rPr lang="en-US" sz="2200" dirty="0"/>
              <a:t>	Random sampling</a:t>
            </a:r>
          </a:p>
          <a:p>
            <a:r>
              <a:rPr lang="en-US" sz="2200" dirty="0"/>
              <a:t>	Double blinding (to counter the placebo effect)</a:t>
            </a:r>
          </a:p>
          <a:p>
            <a:r>
              <a:rPr lang="en-US" sz="2200" dirty="0"/>
              <a:t>	Appropriate choice of sample size</a:t>
            </a:r>
          </a:p>
          <a:p>
            <a:pPr marL="0" indent="0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506424F-ED1A-114E-97CB-2B22B54B30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665" y="274638"/>
            <a:ext cx="8229600" cy="11430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GB" sz="4000" kern="0" dirty="0"/>
              <a:t>Experimental design</a:t>
            </a:r>
          </a:p>
        </p:txBody>
      </p:sp>
    </p:spTree>
    <p:extLst>
      <p:ext uri="{BB962C8B-B14F-4D97-AF65-F5344CB8AC3E}">
        <p14:creationId xmlns:p14="http://schemas.microsoft.com/office/powerpoint/2010/main" val="5938715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304800"/>
            <a:ext cx="8424936" cy="963960"/>
          </a:xfr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When does inference go wrong?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628800"/>
            <a:ext cx="86106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chemeClr val="tx1"/>
                </a:solidFill>
                <a:sym typeface="Symbol" pitchFamily="18" charset="2"/>
              </a:rPr>
              <a:t>Several factors influence our ability to make inferences from a sample to a population:</a:t>
            </a:r>
          </a:p>
          <a:p>
            <a:pPr eaLnBrk="1" hangingPunct="1">
              <a:lnSpc>
                <a:spcPct val="90000"/>
              </a:lnSpc>
            </a:pPr>
            <a:endParaRPr lang="en-US" altLang="en-US" sz="1400" dirty="0">
              <a:sym typeface="Symbol" pitchFamily="18" charset="2"/>
            </a:endParaRPr>
          </a:p>
          <a:p>
            <a:pPr marL="444500" indent="-444500" eaLnBrk="1" hangingPunct="1">
              <a:buNone/>
            </a:pPr>
            <a:r>
              <a:rPr lang="en-GB" altLang="en-US" sz="2800" dirty="0">
                <a:solidFill>
                  <a:schemeClr val="tx1"/>
                </a:solidFill>
              </a:rPr>
              <a:t> </a:t>
            </a:r>
            <a:r>
              <a:rPr lang="en-GB" altLang="en-US" sz="2400" b="1" dirty="0">
                <a:solidFill>
                  <a:srgbClr val="0000FF"/>
                </a:solidFill>
              </a:rPr>
              <a:t>1. </a:t>
            </a:r>
            <a:r>
              <a:rPr lang="en-GB" altLang="en-US" sz="2800" dirty="0">
                <a:solidFill>
                  <a:schemeClr val="tx1"/>
                </a:solidFill>
              </a:rPr>
              <a:t>The sample may be </a:t>
            </a:r>
            <a:r>
              <a:rPr lang="en-GB" altLang="en-US" sz="2800" b="1" dirty="0">
                <a:solidFill>
                  <a:srgbClr val="FF0000"/>
                </a:solidFill>
              </a:rPr>
              <a:t>biased</a:t>
            </a:r>
            <a:r>
              <a:rPr lang="en-GB" altLang="en-US" sz="2800" dirty="0"/>
              <a:t>, </a:t>
            </a:r>
            <a:r>
              <a:rPr lang="en-GB" altLang="en-US" sz="2800" dirty="0">
                <a:solidFill>
                  <a:schemeClr val="tx1"/>
                </a:solidFill>
              </a:rPr>
              <a:t>i.e. not representative   of the population as a whole.</a:t>
            </a:r>
          </a:p>
          <a:p>
            <a:pPr marL="0" indent="0" eaLnBrk="1" hangingPunct="1">
              <a:buNone/>
            </a:pPr>
            <a:endParaRPr lang="en-GB" altLang="en-US" sz="1200" dirty="0">
              <a:solidFill>
                <a:schemeClr val="tx1"/>
              </a:solidFill>
            </a:endParaRPr>
          </a:p>
          <a:p>
            <a:pPr marL="444500" indent="-444500" eaLnBrk="1" hangingPunct="1">
              <a:buFontTx/>
              <a:buNone/>
              <a:tabLst>
                <a:tab pos="355600" algn="l"/>
              </a:tabLst>
            </a:pPr>
            <a:r>
              <a:rPr lang="en-GB" altLang="en-US" sz="2400" b="1" dirty="0">
                <a:solidFill>
                  <a:srgbClr val="0000FF"/>
                </a:solidFill>
              </a:rPr>
              <a:t> 2</a:t>
            </a:r>
            <a:r>
              <a:rPr lang="en-GB" altLang="en-US" sz="2800" dirty="0"/>
              <a:t>. </a:t>
            </a:r>
            <a:r>
              <a:rPr lang="en-GB" altLang="en-US" sz="2800" dirty="0">
                <a:solidFill>
                  <a:schemeClr val="tx1"/>
                </a:solidFill>
              </a:rPr>
              <a:t>By</a:t>
            </a:r>
            <a:r>
              <a:rPr lang="en-GB" altLang="en-US" sz="2800" dirty="0"/>
              <a:t> </a:t>
            </a:r>
            <a:r>
              <a:rPr lang="en-GB" altLang="en-US" sz="2800" b="1" dirty="0">
                <a:solidFill>
                  <a:srgbClr val="FF0000"/>
                </a:solidFill>
              </a:rPr>
              <a:t>chance</a:t>
            </a:r>
            <a:r>
              <a:rPr lang="en-GB" altLang="en-US" sz="2800" dirty="0"/>
              <a:t> </a:t>
            </a:r>
            <a:r>
              <a:rPr lang="en-GB" altLang="en-US" sz="2800" dirty="0">
                <a:solidFill>
                  <a:schemeClr val="tx1"/>
                </a:solidFill>
              </a:rPr>
              <a:t>alone the sample may differ, to a  greater or lesser extent, from the population.</a:t>
            </a:r>
          </a:p>
          <a:p>
            <a:pPr eaLnBrk="1" hangingPunct="1">
              <a:buFontTx/>
              <a:buNone/>
            </a:pPr>
            <a:endParaRPr lang="en-GB" altLang="en-US" sz="1200" dirty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b="1" dirty="0">
                <a:solidFill>
                  <a:srgbClr val="0000FF"/>
                </a:solidFill>
              </a:rPr>
              <a:t> 3. </a:t>
            </a:r>
            <a:r>
              <a:rPr lang="en-US" altLang="en-US" sz="2800" dirty="0">
                <a:solidFill>
                  <a:schemeClr val="tx1"/>
                </a:solidFill>
              </a:rPr>
              <a:t>Using the </a:t>
            </a:r>
            <a:r>
              <a:rPr lang="en-US" altLang="en-US" sz="2800" b="1" dirty="0">
                <a:solidFill>
                  <a:srgbClr val="FF0000"/>
                </a:solidFill>
              </a:rPr>
              <a:t>wrong</a:t>
            </a:r>
            <a:r>
              <a:rPr lang="en-US" altLang="en-US" sz="2800" dirty="0">
                <a:solidFill>
                  <a:schemeClr val="tx1"/>
                </a:solidFill>
              </a:rPr>
              <a:t> statistical methodology</a:t>
            </a:r>
          </a:p>
        </p:txBody>
      </p:sp>
    </p:spTree>
    <p:extLst>
      <p:ext uri="{BB962C8B-B14F-4D97-AF65-F5344CB8AC3E}">
        <p14:creationId xmlns:p14="http://schemas.microsoft.com/office/powerpoint/2010/main" val="123199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 bldLvl="2" autoUpdateAnimBg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95288" y="1412776"/>
            <a:ext cx="8353175" cy="5057874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800" b="1" dirty="0">
                <a:solidFill>
                  <a:srgbClr val="FF0000"/>
                </a:solidFill>
              </a:rPr>
              <a:t>Kinds of samples</a:t>
            </a:r>
            <a:r>
              <a:rPr lang="en-US" altLang="en-US" sz="2800" dirty="0">
                <a:solidFill>
                  <a:srgbClr val="FF0000"/>
                </a:solidFill>
              </a:rPr>
              <a:t>:</a:t>
            </a: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dirty="0"/>
              <a:t>sample of convenience (possibly biased)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altLang="en-US" dirty="0"/>
              <a:t>random sample (eliminates bias):</a:t>
            </a:r>
            <a:r>
              <a:rPr lang="en-GB" altLang="en-US" dirty="0"/>
              <a:t> every person in the population has an equal chance of being in the sample</a:t>
            </a:r>
            <a:endParaRPr lang="en-US" altLang="en-US" dirty="0"/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altLang="en-US" dirty="0"/>
              <a:t>stratified random (eliminates bias across strata)</a:t>
            </a:r>
          </a:p>
          <a:p>
            <a:pPr eaLnBrk="1" hangingPunct="1"/>
            <a:r>
              <a:rPr lang="en-US" altLang="en-US" sz="2800" b="1" dirty="0">
                <a:solidFill>
                  <a:srgbClr val="FF0000"/>
                </a:solidFill>
              </a:rPr>
              <a:t>Numerous types of bias to be aware of </a:t>
            </a:r>
            <a:r>
              <a:rPr lang="en-US" altLang="en-US" sz="2800" dirty="0"/>
              <a:t>–</a:t>
            </a:r>
            <a:r>
              <a:rPr lang="en-US" altLang="en-US" b="1" dirty="0">
                <a:solidFill>
                  <a:srgbClr val="FF0000"/>
                </a:solidFill>
              </a:rPr>
              <a:t> </a:t>
            </a:r>
            <a:r>
              <a:rPr lang="en-US" altLang="en-US" sz="2800" dirty="0"/>
              <a:t>selection, dropout, recall ,etc.</a:t>
            </a:r>
          </a:p>
          <a:p>
            <a:pPr lvl="1" eaLnBrk="1" hangingPunct="1">
              <a:buFontTx/>
              <a:buNone/>
            </a:pPr>
            <a:endParaRPr lang="en-GB" altLang="en-US" sz="3200" dirty="0"/>
          </a:p>
          <a:p>
            <a:pPr lvl="1" eaLnBrk="1" hangingPunct="1">
              <a:buFontTx/>
              <a:buChar char="•"/>
            </a:pPr>
            <a:endParaRPr lang="en-GB" altLang="en-US" sz="3200" dirty="0"/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en-US" dirty="0"/>
          </a:p>
        </p:txBody>
      </p:sp>
      <p:sp>
        <p:nvSpPr>
          <p:cNvPr id="259075" name="Rectangle 3"/>
          <p:cNvSpPr>
            <a:spLocks noGrp="1" noChangeArrowheads="1"/>
          </p:cNvSpPr>
          <p:nvPr>
            <p:ph type="title"/>
          </p:nvPr>
        </p:nvSpPr>
        <p:spPr>
          <a:xfrm>
            <a:off x="752475" y="116632"/>
            <a:ext cx="7772400" cy="1143000"/>
          </a:xfr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r>
              <a:rPr lang="en-GB" dirty="0">
                <a:solidFill>
                  <a:schemeClr val="tx1"/>
                </a:solidFill>
              </a:rPr>
              <a:t> 1. Avoiding Bias</a:t>
            </a:r>
          </a:p>
        </p:txBody>
      </p:sp>
      <p:sp>
        <p:nvSpPr>
          <p:cNvPr id="53252" name="Text Box 5"/>
          <p:cNvSpPr txBox="1">
            <a:spLocks noChangeArrowheads="1"/>
          </p:cNvSpPr>
          <p:nvPr/>
        </p:nvSpPr>
        <p:spPr bwMode="auto">
          <a:xfrm>
            <a:off x="6010275" y="6165850"/>
            <a:ext cx="2514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defTabSz="76200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defTabSz="7620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defTabSz="7620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defTabSz="7620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400">
                <a:solidFill>
                  <a:schemeClr val="bg1"/>
                </a:solidFill>
              </a:rPr>
              <a:t>    © Imperial College London</a:t>
            </a:r>
          </a:p>
        </p:txBody>
      </p:sp>
      <p:sp>
        <p:nvSpPr>
          <p:cNvPr id="53253" name="Text Box 6"/>
          <p:cNvSpPr txBox="1">
            <a:spLocks noChangeArrowheads="1"/>
          </p:cNvSpPr>
          <p:nvPr/>
        </p:nvSpPr>
        <p:spPr bwMode="auto">
          <a:xfrm>
            <a:off x="395288" y="6237288"/>
            <a:ext cx="762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defTabSz="76200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defTabSz="7620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defTabSz="7620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defTabSz="7620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400">
                <a:solidFill>
                  <a:schemeClr val="bg1"/>
                </a:solidFill>
              </a:rPr>
              <a:t>Slide </a:t>
            </a:r>
            <a:fld id="{72DFAE06-A3F3-404A-8717-A89783108308}" type="slidenum">
              <a:rPr lang="en-GB" altLang="en-US" sz="1400">
                <a:solidFill>
                  <a:schemeClr val="bg1"/>
                </a:solidFill>
              </a:rPr>
              <a:pPr eaLnBrk="1" hangingPunct="1">
                <a:spcBef>
                  <a:spcPct val="50000"/>
                </a:spcBef>
                <a:buFontTx/>
                <a:buNone/>
              </a:pPr>
              <a:t>75</a:t>
            </a:fld>
            <a:endParaRPr lang="en-GB" alt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1181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>
          <a:xfrm>
            <a:off x="917044" y="332656"/>
            <a:ext cx="7772400" cy="1028700"/>
          </a:xfr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r>
              <a:rPr lang="en-GB" dirty="0">
                <a:solidFill>
                  <a:schemeClr val="tx1"/>
                </a:solidFill>
              </a:rPr>
              <a:t>2. Chance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643063"/>
            <a:ext cx="7772400" cy="4565650"/>
          </a:xfrm>
        </p:spPr>
        <p:txBody>
          <a:bodyPr/>
          <a:lstStyle/>
          <a:p>
            <a:pPr marL="342900" lvl="1" indent="-342900" eaLnBrk="1" hangingPunct="1">
              <a:buFontTx/>
              <a:buChar char="•"/>
            </a:pPr>
            <a:r>
              <a:rPr lang="en-GB" altLang="en-US" dirty="0"/>
              <a:t>We cannot do anything about the second factor (chance), and we must always remember that chance alone could have given our observed finding.</a:t>
            </a:r>
          </a:p>
          <a:p>
            <a:pPr marL="342900" lvl="1" indent="-342900" eaLnBrk="1" hangingPunct="1">
              <a:buFontTx/>
              <a:buNone/>
            </a:pPr>
            <a:r>
              <a:rPr lang="en-GB" altLang="en-US" dirty="0"/>
              <a:t>	</a:t>
            </a:r>
            <a:r>
              <a:rPr lang="en-GB" altLang="en-US" sz="2400" dirty="0">
                <a:solidFill>
                  <a:srgbClr val="FF0000"/>
                </a:solidFill>
              </a:rPr>
              <a:t>(But </a:t>
            </a:r>
            <a:r>
              <a:rPr lang="en-US" altLang="en-US" sz="2400" dirty="0">
                <a:solidFill>
                  <a:srgbClr val="FF0000"/>
                </a:solidFill>
              </a:rPr>
              <a:t>if our sample is large enough, we can be confident that our sample mean is a good estimate of the population mean!)</a:t>
            </a:r>
          </a:p>
          <a:p>
            <a:pPr marL="0" lvl="1" indent="0" eaLnBrk="1" hangingPunct="1">
              <a:buNone/>
            </a:pPr>
            <a:endParaRPr lang="en-GB" altLang="en-US" sz="1400" dirty="0"/>
          </a:p>
          <a:p>
            <a:pPr eaLnBrk="1" hangingPunct="1"/>
            <a:r>
              <a:rPr lang="en-US" altLang="en-US" sz="2800" dirty="0"/>
              <a:t>We must therefore quantify the uncertainty in our estimates of the population parameters.</a:t>
            </a:r>
          </a:p>
          <a:p>
            <a:pPr marL="342900" lvl="1" indent="-342900" eaLnBrk="1" hangingPunct="1">
              <a:buFontTx/>
              <a:buChar char="•"/>
            </a:pPr>
            <a:endParaRPr lang="en-US" altLang="en-US" dirty="0"/>
          </a:p>
        </p:txBody>
      </p:sp>
      <p:sp>
        <p:nvSpPr>
          <p:cNvPr id="54276" name="Text Box 6"/>
          <p:cNvSpPr txBox="1">
            <a:spLocks noChangeArrowheads="1"/>
          </p:cNvSpPr>
          <p:nvPr/>
        </p:nvSpPr>
        <p:spPr bwMode="auto">
          <a:xfrm>
            <a:off x="381000" y="6324600"/>
            <a:ext cx="1143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defTabSz="76200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defTabSz="7620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defTabSz="7620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defTabSz="7620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400">
                <a:solidFill>
                  <a:schemeClr val="bg1"/>
                </a:solidFill>
              </a:rPr>
              <a:t>Slide </a:t>
            </a:r>
            <a:fld id="{44EF8747-D7DB-446B-9775-7FD87B9288AF}" type="slidenum">
              <a:rPr lang="en-GB" altLang="en-US" sz="1400">
                <a:solidFill>
                  <a:schemeClr val="bg1"/>
                </a:solidFill>
              </a:rPr>
              <a:pPr eaLnBrk="1" hangingPunct="1">
                <a:spcBef>
                  <a:spcPct val="50000"/>
                </a:spcBef>
                <a:buFontTx/>
                <a:buNone/>
              </a:pPr>
              <a:t>76</a:t>
            </a:fld>
            <a:endParaRPr lang="en-GB" alt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506015"/>
      </p:ext>
    </p:extLst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28613"/>
            <a:ext cx="7772400" cy="1028700"/>
          </a:xfr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r>
              <a:rPr lang="en-GB" dirty="0">
                <a:solidFill>
                  <a:schemeClr val="tx1"/>
                </a:solidFill>
              </a:rPr>
              <a:t>3.Wrong method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643063"/>
            <a:ext cx="7772400" cy="4565650"/>
          </a:xfrm>
        </p:spPr>
        <p:txBody>
          <a:bodyPr/>
          <a:lstStyle/>
          <a:p>
            <a:pPr marL="342900" lvl="1" indent="-342900" eaLnBrk="1" hangingPunct="1">
              <a:buFontTx/>
              <a:buChar char="•"/>
            </a:pPr>
            <a:r>
              <a:rPr lang="en-GB" altLang="en-US" dirty="0"/>
              <a:t>Even if the sample is representative of the target population, using the wrong statistical method to analyse the data leads to invalid statistical inference.</a:t>
            </a:r>
            <a:endParaRPr lang="en-US" altLang="en-US" sz="2400" dirty="0">
              <a:solidFill>
                <a:srgbClr val="FF0000"/>
              </a:solidFill>
            </a:endParaRPr>
          </a:p>
          <a:p>
            <a:pPr marL="0" lvl="1" indent="0" eaLnBrk="1" hangingPunct="1">
              <a:buNone/>
            </a:pPr>
            <a:endParaRPr lang="en-GB" altLang="en-US" sz="1400" dirty="0"/>
          </a:p>
          <a:p>
            <a:pPr eaLnBrk="1" hangingPunct="1"/>
            <a:r>
              <a:rPr lang="en-US" altLang="en-US" sz="2800" b="1" dirty="0"/>
              <a:t>Example: </a:t>
            </a:r>
            <a:r>
              <a:rPr lang="en-US" altLang="en-US" sz="2800" dirty="0">
                <a:solidFill>
                  <a:srgbClr val="FF0000"/>
                </a:solidFill>
              </a:rPr>
              <a:t>when comparing the mean between two groups, a hypothesis test may give incorrect conclusions if its assumptions don’t hold true for the data </a:t>
            </a:r>
            <a:r>
              <a:rPr lang="en-US" altLang="en-US" sz="2800" dirty="0" err="1">
                <a:solidFill>
                  <a:srgbClr val="FF0000"/>
                </a:solidFill>
              </a:rPr>
              <a:t>analysed</a:t>
            </a:r>
            <a:r>
              <a:rPr lang="en-US" altLang="en-US" sz="2800" dirty="0">
                <a:solidFill>
                  <a:srgbClr val="FF0000"/>
                </a:solidFill>
              </a:rPr>
              <a:t>.</a:t>
            </a:r>
          </a:p>
          <a:p>
            <a:pPr marL="342900" lvl="1" indent="-342900" eaLnBrk="1" hangingPunct="1">
              <a:buFontTx/>
              <a:buChar char="•"/>
            </a:pPr>
            <a:endParaRPr lang="en-US" altLang="en-US" dirty="0"/>
          </a:p>
        </p:txBody>
      </p:sp>
      <p:sp>
        <p:nvSpPr>
          <p:cNvPr id="54276" name="Text Box 6"/>
          <p:cNvSpPr txBox="1">
            <a:spLocks noChangeArrowheads="1"/>
          </p:cNvSpPr>
          <p:nvPr/>
        </p:nvSpPr>
        <p:spPr bwMode="auto">
          <a:xfrm>
            <a:off x="381000" y="6324600"/>
            <a:ext cx="1143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 eaLnBrk="0" hangingPunct="0"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Arial" charset="0"/>
              </a:defRPr>
            </a:lvl1pPr>
            <a:lvl2pPr marL="742950" indent="-285750" defTabSz="762000" eaLnBrk="0" hangingPunct="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Arial" charset="0"/>
              </a:defRPr>
            </a:lvl2pPr>
            <a:lvl3pPr marL="1143000" indent="-228600" defTabSz="762000" eaLnBrk="0" hangingPunct="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charset="0"/>
              </a:defRPr>
            </a:lvl3pPr>
            <a:lvl4pPr marL="1600200" indent="-228600" defTabSz="762000" eaLnBrk="0" hangingPunct="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charset="0"/>
              </a:defRPr>
            </a:lvl4pPr>
            <a:lvl5pPr marL="2057400" indent="-228600" defTabSz="762000" eaLnBrk="0" hangingPunct="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400">
                <a:solidFill>
                  <a:schemeClr val="bg1"/>
                </a:solidFill>
              </a:rPr>
              <a:t>Slide </a:t>
            </a:r>
            <a:fld id="{44EF8747-D7DB-446B-9775-7FD87B9288AF}" type="slidenum">
              <a:rPr lang="en-GB" altLang="en-US" sz="1400">
                <a:solidFill>
                  <a:schemeClr val="bg1"/>
                </a:solidFill>
              </a:rPr>
              <a:pPr eaLnBrk="1" hangingPunct="1">
                <a:spcBef>
                  <a:spcPct val="50000"/>
                </a:spcBef>
                <a:buFontTx/>
                <a:buNone/>
              </a:pPr>
              <a:t>77</a:t>
            </a:fld>
            <a:endParaRPr lang="en-GB" alt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446829"/>
      </p:ext>
    </p:extLst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EF32D-83F7-534E-AF09-53A3A8D0F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50CAE-1CC7-E84B-8FE7-85FF6A395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Some other Graduate School courses you may find helpful: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i="1" dirty="0"/>
              <a:t>Data exploration and </a:t>
            </a:r>
            <a:r>
              <a:rPr lang="en-US" i="1" dirty="0" err="1"/>
              <a:t>visualisation</a:t>
            </a:r>
            <a:endParaRPr lang="en-US" i="1" dirty="0"/>
          </a:p>
          <a:p>
            <a:r>
              <a:rPr lang="en-US" i="1" dirty="0"/>
              <a:t>Introduction to sampling and hypothesis testing</a:t>
            </a:r>
          </a:p>
          <a:p>
            <a:r>
              <a:rPr lang="en-US" i="1" dirty="0"/>
              <a:t>Regression modelling</a:t>
            </a:r>
          </a:p>
          <a:p>
            <a:r>
              <a:rPr lang="en-US" i="1" dirty="0"/>
              <a:t>R Programming</a:t>
            </a:r>
            <a:endParaRPr lang="en-US" dirty="0"/>
          </a:p>
          <a:p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0D877C5-C0C7-5243-83C2-82D3AAF5F4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950" y="188640"/>
            <a:ext cx="8229600" cy="936104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GB" sz="4000" kern="0" dirty="0"/>
              <a:t>Moving forward with statistics</a:t>
            </a:r>
          </a:p>
        </p:txBody>
      </p:sp>
    </p:spTree>
    <p:extLst>
      <p:ext uri="{BB962C8B-B14F-4D97-AF65-F5344CB8AC3E}">
        <p14:creationId xmlns:p14="http://schemas.microsoft.com/office/powerpoint/2010/main" val="16084280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EF32D-83F7-534E-AF09-53A3A8D0F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50CAE-1CC7-E84B-8FE7-85FF6A395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“Points of Significance” series of articles from Nature Methods</a:t>
            </a:r>
          </a:p>
          <a:p>
            <a:pPr marL="0" indent="0">
              <a:buNone/>
            </a:pPr>
            <a:endParaRPr lang="en-US" dirty="0">
              <a:hlinkClick r:id="rId3"/>
            </a:endParaRPr>
          </a:p>
          <a:p>
            <a:pPr marL="0" indent="0">
              <a:buNone/>
            </a:pPr>
            <a:r>
              <a:rPr lang="en-US" dirty="0">
                <a:hlinkClick r:id="rId3"/>
              </a:rPr>
              <a:t>http://blogs.nature.com/methagora/2013/08/giving_statistics_the_attention_it_deserves.html</a:t>
            </a:r>
            <a:endParaRPr lang="en-US" dirty="0"/>
          </a:p>
          <a:p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0D877C5-C0C7-5243-83C2-82D3AAF5F4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950" y="188640"/>
            <a:ext cx="8229600" cy="936104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GB" sz="4000" kern="0" dirty="0"/>
              <a:t>Further reading</a:t>
            </a:r>
          </a:p>
        </p:txBody>
      </p:sp>
    </p:spTree>
    <p:extLst>
      <p:ext uri="{BB962C8B-B14F-4D97-AF65-F5344CB8AC3E}">
        <p14:creationId xmlns:p14="http://schemas.microsoft.com/office/powerpoint/2010/main" val="3594058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484784"/>
            <a:ext cx="8712968" cy="4896544"/>
          </a:xfrm>
        </p:spPr>
        <p:txBody>
          <a:bodyPr/>
          <a:lstStyle/>
          <a:p>
            <a:pPr marL="0" indent="0" algn="just">
              <a:buNone/>
            </a:pPr>
            <a:endParaRPr lang="en-GB" sz="2800" dirty="0"/>
          </a:p>
          <a:p>
            <a:pPr marL="0" indent="0" algn="just">
              <a:buNone/>
            </a:pPr>
            <a:endParaRPr lang="en-GB" sz="2800" dirty="0"/>
          </a:p>
          <a:p>
            <a:pPr marL="0" indent="0" algn="just">
              <a:buNone/>
            </a:pPr>
            <a:r>
              <a:rPr lang="en-GB" sz="2800" dirty="0"/>
              <a:t>Statistics means </a:t>
            </a:r>
            <a:r>
              <a:rPr lang="en-GB" sz="2800" i="1" dirty="0"/>
              <a:t>handling data effectively</a:t>
            </a:r>
            <a:r>
              <a:rPr lang="en-GB" sz="2800" dirty="0"/>
              <a:t>:</a:t>
            </a:r>
          </a:p>
          <a:p>
            <a:pPr algn="just"/>
            <a:r>
              <a:rPr lang="en-GB" sz="2800" dirty="0"/>
              <a:t>collection, organisation, analysis, interpretation &amp; presentation</a:t>
            </a:r>
          </a:p>
          <a:p>
            <a:pPr marL="0" indent="0" algn="just">
              <a:buNone/>
            </a:pPr>
            <a:endParaRPr lang="en-GB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C74E73-0A49-4A81-BB50-C880D482CE1A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p:sp>
        <p:nvSpPr>
          <p:cNvPr id="6" name="Rectangle 2"/>
          <p:cNvSpPr txBox="1"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GB" dirty="0"/>
              <a:t>The biggest answer(s)...</a:t>
            </a:r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val="28552673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GB" dirty="0"/>
              <a:t>Papers used for the examples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060848"/>
            <a:ext cx="8229600" cy="4065315"/>
          </a:xfrm>
        </p:spPr>
        <p:txBody>
          <a:bodyPr/>
          <a:lstStyle/>
          <a:p>
            <a:pPr marL="609600" indent="-609600"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2200" dirty="0" err="1">
                <a:solidFill>
                  <a:srgbClr val="0000FF"/>
                </a:solidFill>
              </a:rPr>
              <a:t>Shafique</a:t>
            </a:r>
            <a:r>
              <a:rPr lang="en-GB" altLang="en-US" sz="2200" dirty="0">
                <a:solidFill>
                  <a:srgbClr val="0000FF"/>
                </a:solidFill>
              </a:rPr>
              <a:t> S. et al., Trends of under- and overweight among rural and urban poor women indicate the double burden of malnutrition in Bangladesh, </a:t>
            </a:r>
            <a:r>
              <a:rPr lang="en-GB" altLang="en-US" sz="2200" i="1" dirty="0" err="1">
                <a:solidFill>
                  <a:srgbClr val="0000FF"/>
                </a:solidFill>
              </a:rPr>
              <a:t>Int.J.Epi</a:t>
            </a:r>
            <a:r>
              <a:rPr lang="en-GB" altLang="en-US" sz="2200" dirty="0">
                <a:solidFill>
                  <a:srgbClr val="0000FF"/>
                </a:solidFill>
              </a:rPr>
              <a:t>., 2007; 36:449-457</a:t>
            </a:r>
          </a:p>
          <a:p>
            <a:pPr marL="609600" indent="-609600" eaLnBrk="1" hangingPunct="1">
              <a:spcBef>
                <a:spcPct val="50000"/>
              </a:spcBef>
              <a:buFontTx/>
              <a:buAutoNum type="arabicPeriod"/>
            </a:pPr>
            <a:endParaRPr lang="en-GB" altLang="en-US" sz="1200" dirty="0">
              <a:solidFill>
                <a:srgbClr val="0000FF"/>
              </a:solidFill>
            </a:endParaRPr>
          </a:p>
          <a:p>
            <a:pPr marL="609600" indent="-609600" eaLnBrk="1" hangingPunct="1">
              <a:spcBef>
                <a:spcPct val="50000"/>
              </a:spcBef>
              <a:buFontTx/>
              <a:buAutoNum type="arabicPeriod"/>
            </a:pPr>
            <a:r>
              <a:rPr lang="en-GB" altLang="en-US" sz="2200" dirty="0">
                <a:solidFill>
                  <a:srgbClr val="0000FF"/>
                </a:solidFill>
              </a:rPr>
              <a:t>Yadav and </a:t>
            </a:r>
            <a:r>
              <a:rPr lang="en-GB" altLang="en-US" sz="2200" dirty="0" err="1">
                <a:solidFill>
                  <a:srgbClr val="0000FF"/>
                </a:solidFill>
              </a:rPr>
              <a:t>Krishnam</a:t>
            </a:r>
            <a:r>
              <a:rPr lang="en-GB" altLang="en-US" sz="2200" dirty="0">
                <a:solidFill>
                  <a:srgbClr val="0000FF"/>
                </a:solidFill>
              </a:rPr>
              <a:t>, Changing patterns of diet, physical activity and obesity among urban, rural and slum populations in north India, 2008; </a:t>
            </a:r>
            <a:r>
              <a:rPr lang="en-GB" altLang="en-US" sz="2200" i="1" dirty="0">
                <a:solidFill>
                  <a:srgbClr val="0000FF"/>
                </a:solidFill>
              </a:rPr>
              <a:t>Obesity Review</a:t>
            </a:r>
            <a:r>
              <a:rPr lang="en-GB" altLang="en-US" sz="2200" dirty="0">
                <a:solidFill>
                  <a:srgbClr val="0000FF"/>
                </a:solidFill>
              </a:rPr>
              <a:t>, 9:400-408.</a:t>
            </a:r>
          </a:p>
          <a:p>
            <a:pPr marL="609600" indent="-609600" eaLnBrk="1" hangingPunct="1">
              <a:spcBef>
                <a:spcPct val="50000"/>
              </a:spcBef>
              <a:buFontTx/>
              <a:buAutoNum type="arabicPeriod"/>
            </a:pPr>
            <a:endParaRPr lang="en-GB" altLang="en-US" sz="2200" dirty="0">
              <a:solidFill>
                <a:schemeClr val="hlink"/>
              </a:solidFill>
            </a:endParaRPr>
          </a:p>
          <a:p>
            <a:pPr marL="609600" indent="-609600" eaLnBrk="1" hangingPunct="1"/>
            <a:endParaRPr lang="en-GB" altLang="en-US" sz="2200" dirty="0">
              <a:solidFill>
                <a:schemeClr val="hlink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en-GB" dirty="0"/>
              <a:t>Acknowledgements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060848"/>
            <a:ext cx="8579296" cy="4065315"/>
          </a:xfrm>
        </p:spPr>
        <p:txBody>
          <a:bodyPr/>
          <a:lstStyle/>
          <a:p>
            <a:pPr marL="0" indent="0" eaLnBrk="1" hangingPunct="1">
              <a:spcBef>
                <a:spcPct val="50000"/>
              </a:spcBef>
              <a:buNone/>
            </a:pPr>
            <a:r>
              <a:rPr lang="en-GB" altLang="en-US" sz="2200" dirty="0">
                <a:solidFill>
                  <a:schemeClr val="hlink"/>
                </a:solidFill>
              </a:rPr>
              <a:t>These slides are based on an earlier version of the course, developed by Brett Thomas.</a:t>
            </a:r>
          </a:p>
          <a:p>
            <a:pPr marL="0" indent="0" eaLnBrk="1" hangingPunct="1">
              <a:spcBef>
                <a:spcPct val="50000"/>
              </a:spcBef>
              <a:buNone/>
            </a:pPr>
            <a:r>
              <a:rPr lang="en-GB" altLang="en-US" sz="2200" i="1" dirty="0">
                <a:solidFill>
                  <a:schemeClr val="hlink"/>
                </a:solidFill>
              </a:rPr>
              <a:t>Data Fallacies </a:t>
            </a:r>
            <a:r>
              <a:rPr lang="en-GB" altLang="en-US" sz="2200" dirty="0">
                <a:solidFill>
                  <a:schemeClr val="hlink"/>
                </a:solidFill>
              </a:rPr>
              <a:t>examples taken from </a:t>
            </a:r>
            <a:r>
              <a:rPr lang="en-GB" altLang="en-US" sz="2200" dirty="0">
                <a:solidFill>
                  <a:schemeClr val="hlink"/>
                </a:solidFill>
                <a:hlinkClick r:id="rId2"/>
              </a:rPr>
              <a:t>data-</a:t>
            </a:r>
            <a:r>
              <a:rPr lang="en-GB" altLang="en-US" sz="2200" dirty="0" err="1">
                <a:solidFill>
                  <a:schemeClr val="hlink"/>
                </a:solidFill>
                <a:hlinkClick r:id="rId2"/>
              </a:rPr>
              <a:t>literacy.geckoboard.com</a:t>
            </a:r>
            <a:endParaRPr lang="en-GB" altLang="en-US" sz="2200" i="1" dirty="0">
              <a:solidFill>
                <a:schemeClr val="hlink"/>
              </a:solidFill>
            </a:endParaRPr>
          </a:p>
          <a:p>
            <a:pPr marL="609600" indent="-609600" eaLnBrk="1" hangingPunct="1"/>
            <a:endParaRPr lang="en-GB" altLang="en-US" sz="2200" dirty="0">
              <a:solidFill>
                <a:schemeClr val="hlin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658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484784"/>
            <a:ext cx="8712968" cy="4896544"/>
          </a:xfrm>
        </p:spPr>
        <p:txBody>
          <a:bodyPr/>
          <a:lstStyle/>
          <a:p>
            <a:pPr marL="0" indent="0" algn="just">
              <a:buNone/>
            </a:pPr>
            <a:endParaRPr lang="en-GB" sz="1800" dirty="0"/>
          </a:p>
          <a:p>
            <a:pPr marL="0" indent="0" algn="just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2800" dirty="0"/>
              <a:t>We use statistics to:</a:t>
            </a:r>
          </a:p>
          <a:p>
            <a:pPr algn="just">
              <a:buFont typeface="Wingdings"/>
              <a:buChar char="Ø"/>
            </a:pPr>
            <a:r>
              <a:rPr lang="en-GB" sz="2800" dirty="0">
                <a:solidFill>
                  <a:srgbClr val="0000FF"/>
                </a:solidFill>
              </a:rPr>
              <a:t>Analyse a full set of data to produce simple summary metrics (</a:t>
            </a:r>
            <a:r>
              <a:rPr lang="en-GB" sz="2800" b="1" dirty="0">
                <a:solidFill>
                  <a:srgbClr val="FF0000"/>
                </a:solidFill>
              </a:rPr>
              <a:t>descriptive</a:t>
            </a:r>
            <a:r>
              <a:rPr lang="en-GB" sz="2800" dirty="0">
                <a:solidFill>
                  <a:srgbClr val="FF0000"/>
                </a:solidFill>
              </a:rPr>
              <a:t> statistics</a:t>
            </a:r>
            <a:r>
              <a:rPr lang="en-GB" sz="2800" dirty="0">
                <a:solidFill>
                  <a:srgbClr val="0000FF"/>
                </a:solidFill>
              </a:rPr>
              <a:t>)</a:t>
            </a:r>
          </a:p>
          <a:p>
            <a:pPr marL="0" indent="0" algn="just">
              <a:buNone/>
            </a:pPr>
            <a:endParaRPr lang="en-GB" sz="2800" dirty="0"/>
          </a:p>
          <a:p>
            <a:pPr algn="just">
              <a:buFont typeface="Wingdings"/>
              <a:buChar char="Ø"/>
            </a:pPr>
            <a:r>
              <a:rPr lang="en-GB" sz="2800" dirty="0">
                <a:solidFill>
                  <a:srgbClr val="0000FF"/>
                </a:solidFill>
              </a:rPr>
              <a:t>Calculate something we can’t directly measure (</a:t>
            </a:r>
            <a:r>
              <a:rPr lang="en-GB" sz="2800" b="1" dirty="0">
                <a:solidFill>
                  <a:srgbClr val="FF0000"/>
                </a:solidFill>
              </a:rPr>
              <a:t>inferential</a:t>
            </a:r>
            <a:r>
              <a:rPr lang="en-GB" sz="2800" dirty="0">
                <a:solidFill>
                  <a:srgbClr val="FF0000"/>
                </a:solidFill>
              </a:rPr>
              <a:t> statistics</a:t>
            </a:r>
            <a:r>
              <a:rPr lang="en-GB" sz="2800" dirty="0">
                <a:solidFill>
                  <a:srgbClr val="0000FF"/>
                </a:solidFill>
              </a:rPr>
              <a:t>)</a:t>
            </a:r>
          </a:p>
          <a:p>
            <a:pPr algn="just">
              <a:buFont typeface="Wingdings"/>
              <a:buChar char="Ø"/>
            </a:pPr>
            <a:endParaRPr lang="en-GB" sz="2800" dirty="0">
              <a:solidFill>
                <a:srgbClr val="0000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C74E73-0A49-4A81-BB50-C880D482CE1A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sp>
        <p:nvSpPr>
          <p:cNvPr id="6" name="Rectangle 2"/>
          <p:cNvSpPr txBox="1"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GB" dirty="0"/>
              <a:t>The biggest answer(s)...</a:t>
            </a:r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val="39607889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AMBLE" val="\documentclass{article}&#10;\pagestyle{empty}&#10;\usepackage{xspace,amssymb,amsfonts,amsmath}&#10;\usepackage{color}&#10;\usepackage{TeX4PPT}&#10;"/>
  <p:tag name="MAGPC" val="200"/>
  <p:tag name="FONTSIZE" val="10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Office Theme">
  <a:themeElements>
    <a:clrScheme name="Graduate School">
      <a:dk1>
        <a:srgbClr val="000000"/>
      </a:dk1>
      <a:lt1>
        <a:srgbClr val="FFFFFF"/>
      </a:lt1>
      <a:dk2>
        <a:srgbClr val="000D1C"/>
      </a:dk2>
      <a:lt2>
        <a:srgbClr val="EBEEEE"/>
      </a:lt2>
      <a:accent1>
        <a:srgbClr val="960078"/>
      </a:accent1>
      <a:accent2>
        <a:srgbClr val="00BECE"/>
      </a:accent2>
      <a:accent3>
        <a:srgbClr val="321E6D"/>
      </a:accent3>
      <a:accent4>
        <a:srgbClr val="009CBC"/>
      </a:accent4>
      <a:accent5>
        <a:srgbClr val="006EAF"/>
      </a:accent5>
      <a:accent6>
        <a:srgbClr val="9D9D9D"/>
      </a:accent6>
      <a:hlink>
        <a:srgbClr val="960078"/>
      </a:hlink>
      <a:folHlink>
        <a:srgbClr val="00BEC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3595</Words>
  <Application>Microsoft Macintosh PowerPoint</Application>
  <PresentationFormat>On-screen Show (4:3)</PresentationFormat>
  <Paragraphs>556</Paragraphs>
  <Slides>81</Slides>
  <Notes>43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81</vt:i4>
      </vt:variant>
    </vt:vector>
  </HeadingPairs>
  <TitlesOfParts>
    <vt:vector size="94" baseType="lpstr">
      <vt:lpstr>Frutiger LT Std 65 Bold</vt:lpstr>
      <vt:lpstr>Arial</vt:lpstr>
      <vt:lpstr>Cambria Math</vt:lpstr>
      <vt:lpstr>Franklin Gothic Demi Cond</vt:lpstr>
      <vt:lpstr>Helvetica</vt:lpstr>
      <vt:lpstr>Times</vt:lpstr>
      <vt:lpstr>Wingdings</vt:lpstr>
      <vt:lpstr>Default Design</vt:lpstr>
      <vt:lpstr>Custom Design</vt:lpstr>
      <vt:lpstr>1_Office Theme</vt:lpstr>
      <vt:lpstr>Acrobat Document</vt:lpstr>
      <vt:lpstr>Equation</vt:lpstr>
      <vt:lpstr>Graph Sheet</vt:lpstr>
      <vt:lpstr>Basic Statistics</vt:lpstr>
      <vt:lpstr>Course Aims</vt:lpstr>
      <vt:lpstr>PowerPoint Presentation</vt:lpstr>
      <vt:lpstr>The biggest question(s)...</vt:lpstr>
      <vt:lpstr>PowerPoint Presentation</vt:lpstr>
      <vt:lpstr>Statistics we encounter</vt:lpstr>
      <vt:lpstr>…but statistics  handled incorrectly can lead to false conclusions!</vt:lpstr>
      <vt:lpstr>The biggest answer(s)...</vt:lpstr>
      <vt:lpstr>The biggest answer(s)...</vt:lpstr>
      <vt:lpstr>Population vs sample</vt:lpstr>
      <vt:lpstr>Descriptive Statistics</vt:lpstr>
      <vt:lpstr>Inferential Statistics</vt:lpstr>
      <vt:lpstr>PowerPoint Presentation</vt:lpstr>
      <vt:lpstr>Parameters vs. Statistics</vt:lpstr>
      <vt:lpstr>PowerPoint Presentation</vt:lpstr>
      <vt:lpstr>PowerPoint Presentation</vt:lpstr>
      <vt:lpstr>Statistical analysis</vt:lpstr>
      <vt:lpstr>PowerPoint Presentation</vt:lpstr>
      <vt:lpstr>PowerPoint Presentation</vt:lpstr>
      <vt:lpstr>PowerPoint Presentation</vt:lpstr>
      <vt:lpstr>PowerPoint Presentation</vt:lpstr>
      <vt:lpstr>Frequency Tables</vt:lpstr>
      <vt:lpstr>Bar Charts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(contd.)</vt:lpstr>
      <vt:lpstr>Arithmetic mean</vt:lpstr>
      <vt:lpstr>Mean: Example</vt:lpstr>
      <vt:lpstr>PowerPoint Presentation</vt:lpstr>
      <vt:lpstr>Median: Example</vt:lpstr>
      <vt:lpstr>PowerPoint Presentation</vt:lpstr>
      <vt:lpstr>Variability</vt:lpstr>
      <vt:lpstr>PowerPoint Presentation</vt:lpstr>
      <vt:lpstr>PowerPoint Presentation</vt:lpstr>
      <vt:lpstr>Inter Quartile Range - IQR</vt:lpstr>
      <vt:lpstr>PowerPoint Presentation</vt:lpstr>
      <vt:lpstr>PowerPoint Presentation</vt:lpstr>
      <vt:lpstr>PowerPoint Presentation</vt:lpstr>
      <vt:lpstr>Example</vt:lpstr>
      <vt:lpstr>PowerPoint Presentation</vt:lpstr>
      <vt:lpstr>PowerPoint Presentation</vt:lpstr>
      <vt:lpstr>Shapes of a distribution</vt:lpstr>
      <vt:lpstr>PowerPoint Presentation</vt:lpstr>
      <vt:lpstr>PowerPoint Presentation</vt:lpstr>
      <vt:lpstr>PowerPoint Presentation</vt:lpstr>
      <vt:lpstr>PowerPoint Presentation</vt:lpstr>
      <vt:lpstr>Descriptive stats - summary</vt:lpstr>
      <vt:lpstr>PowerPoint Presentation</vt:lpstr>
      <vt:lpstr>Distributions</vt:lpstr>
      <vt:lpstr>Distributions</vt:lpstr>
      <vt:lpstr>The Normal Distribution</vt:lpstr>
      <vt:lpstr>Different Normal Distributions</vt:lpstr>
      <vt:lpstr>Properties of Normal Distributions</vt:lpstr>
      <vt:lpstr>Uses of the Normal Distribution</vt:lpstr>
      <vt:lpstr>PowerPoint Presentation</vt:lpstr>
      <vt:lpstr>Abalone dataset</vt:lpstr>
      <vt:lpstr>Abalone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When does inference go wrong?</vt:lpstr>
      <vt:lpstr> 1. Avoiding Bias</vt:lpstr>
      <vt:lpstr>2. Chance</vt:lpstr>
      <vt:lpstr>3.Wrong method</vt:lpstr>
      <vt:lpstr>Future Classes</vt:lpstr>
      <vt:lpstr>Future Classes</vt:lpstr>
      <vt:lpstr>Papers used for the examples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Statistics</dc:title>
  <dc:creator>Pinney, John W</dc:creator>
  <cp:lastModifiedBy>Pinney, John W</cp:lastModifiedBy>
  <cp:revision>16</cp:revision>
  <dcterms:created xsi:type="dcterms:W3CDTF">2020-11-02T07:38:33Z</dcterms:created>
  <dcterms:modified xsi:type="dcterms:W3CDTF">2020-11-02T11:45:56Z</dcterms:modified>
</cp:coreProperties>
</file>